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6" r:id="rId2"/>
    <p:sldId id="423" r:id="rId3"/>
    <p:sldId id="424" r:id="rId4"/>
    <p:sldId id="425" r:id="rId5"/>
    <p:sldId id="426" r:id="rId6"/>
    <p:sldId id="427" r:id="rId7"/>
    <p:sldId id="428" r:id="rId8"/>
    <p:sldId id="429" r:id="rId9"/>
    <p:sldId id="437" r:id="rId10"/>
    <p:sldId id="438" r:id="rId11"/>
    <p:sldId id="443" r:id="rId12"/>
    <p:sldId id="441" r:id="rId13"/>
    <p:sldId id="431" r:id="rId14"/>
    <p:sldId id="433" r:id="rId15"/>
    <p:sldId id="434" r:id="rId16"/>
    <p:sldId id="435" r:id="rId17"/>
    <p:sldId id="436" r:id="rId18"/>
    <p:sldId id="445" r:id="rId19"/>
    <p:sldId id="44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Ali" initials="NA" lastIdx="2" clrIdx="0">
    <p:extLst>
      <p:ext uri="{19B8F6BF-5375-455C-9EA6-DF929625EA0E}">
        <p15:presenceInfo xmlns:p15="http://schemas.microsoft.com/office/powerpoint/2012/main" userId="4d0236fbd81f9d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392"/>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autoAdjust="0"/>
    <p:restoredTop sz="94944" autoAdjust="0"/>
  </p:normalViewPr>
  <p:slideViewPr>
    <p:cSldViewPr snapToGrid="0">
      <p:cViewPr varScale="1">
        <p:scale>
          <a:sx n="68" d="100"/>
          <a:sy n="68" d="100"/>
        </p:scale>
        <p:origin x="210" y="7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E771E-502B-4D6D-86C2-B7254F656D24}" type="datetimeFigureOut">
              <a:rPr lang="en-US" smtClean="0"/>
              <a:pPr/>
              <a:t>5/19/2021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27B1AA-4574-4822-8670-9389C2249636}" type="slidenum">
              <a:rPr lang="en-US" smtClean="0"/>
              <a:pPr/>
              <a:t>‹#›</a:t>
            </a:fld>
            <a:endParaRPr lang="en-US"/>
          </a:p>
        </p:txBody>
      </p:sp>
    </p:spTree>
    <p:extLst>
      <p:ext uri="{BB962C8B-B14F-4D97-AF65-F5344CB8AC3E}">
        <p14:creationId xmlns:p14="http://schemas.microsoft.com/office/powerpoint/2010/main" val="98510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914D50-9ABC-4242-8011-E3B5ED9AB960}" type="datetimeFigureOut">
              <a:rPr lang="en-GB" smtClean="0"/>
              <a:pPr/>
              <a:t>19/05/2021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46E1803-C899-49C7-9F38-712029D853D5}" type="slidenum">
              <a:rPr lang="en-GB" smtClean="0"/>
              <a:pPr/>
              <a:t>‹#›</a:t>
            </a:fld>
            <a:endParaRPr lang="en-GB"/>
          </a:p>
        </p:txBody>
      </p:sp>
    </p:spTree>
    <p:extLst>
      <p:ext uri="{BB962C8B-B14F-4D97-AF65-F5344CB8AC3E}">
        <p14:creationId xmlns:p14="http://schemas.microsoft.com/office/powerpoint/2010/main" val="3951221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29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842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29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95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29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295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EC36-D1BB-4D9D-A237-43E334010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0B73E6-5D64-4E71-8367-332F8EE2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191073-DEF9-4FB6-8736-DA8289D5C7B9}"/>
              </a:ext>
            </a:extLst>
          </p:cNvPr>
          <p:cNvSpPr>
            <a:spLocks noGrp="1"/>
          </p:cNvSpPr>
          <p:nvPr>
            <p:ph type="dt" sz="half" idx="10"/>
          </p:nvPr>
        </p:nvSpPr>
        <p:spPr/>
        <p:txBody>
          <a:bodyPr/>
          <a:lstStyle/>
          <a:p>
            <a:fld id="{A9DB117F-C026-4881-A223-8AF7B0B75E33}" type="datetime1">
              <a:rPr lang="en-GB" smtClean="0"/>
              <a:pPr/>
              <a:t>19/05/2021</a:t>
            </a:fld>
            <a:endParaRPr lang="en-GB"/>
          </a:p>
        </p:txBody>
      </p:sp>
      <p:sp>
        <p:nvSpPr>
          <p:cNvPr id="5" name="Footer Placeholder 4">
            <a:extLst>
              <a:ext uri="{FF2B5EF4-FFF2-40B4-BE49-F238E27FC236}">
                <a16:creationId xmlns:a16="http://schemas.microsoft.com/office/drawing/2014/main" id="{97165A5B-4A90-4BBF-8FF3-389096A37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BB57-D977-4988-B09E-ADC8291799B7}"/>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5578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F7C5-6BDC-42A6-B46C-29C3F0F8D8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8B0A8E-FAA9-4AE4-9294-5F6A2474E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D9F71-8080-48B7-AD60-1759BD89CE4D}"/>
              </a:ext>
            </a:extLst>
          </p:cNvPr>
          <p:cNvSpPr>
            <a:spLocks noGrp="1"/>
          </p:cNvSpPr>
          <p:nvPr>
            <p:ph type="dt" sz="half" idx="10"/>
          </p:nvPr>
        </p:nvSpPr>
        <p:spPr/>
        <p:txBody>
          <a:bodyPr/>
          <a:lstStyle/>
          <a:p>
            <a:fld id="{05309A0F-175B-4336-906A-943D7D7725F3}" type="datetime1">
              <a:rPr lang="en-GB" smtClean="0"/>
              <a:pPr/>
              <a:t>19/05/2021</a:t>
            </a:fld>
            <a:endParaRPr lang="en-GB"/>
          </a:p>
        </p:txBody>
      </p:sp>
      <p:sp>
        <p:nvSpPr>
          <p:cNvPr id="5" name="Footer Placeholder 4">
            <a:extLst>
              <a:ext uri="{FF2B5EF4-FFF2-40B4-BE49-F238E27FC236}">
                <a16:creationId xmlns:a16="http://schemas.microsoft.com/office/drawing/2014/main" id="{D71CB265-03DB-4742-84CB-8C151A8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A044CA-5A9C-473F-9D64-22B8CBFE6EA1}"/>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65930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4F15B-0720-4800-83CE-C0A7C17A35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119A33-3C5D-4281-87BA-7C5C559620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E7B50C-1D42-4FF7-9151-1D2EBF06FF15}"/>
              </a:ext>
            </a:extLst>
          </p:cNvPr>
          <p:cNvSpPr>
            <a:spLocks noGrp="1"/>
          </p:cNvSpPr>
          <p:nvPr>
            <p:ph type="dt" sz="half" idx="10"/>
          </p:nvPr>
        </p:nvSpPr>
        <p:spPr/>
        <p:txBody>
          <a:bodyPr/>
          <a:lstStyle/>
          <a:p>
            <a:fld id="{AE3DC375-0EDA-4992-BED2-51E43EB2E504}" type="datetime1">
              <a:rPr lang="en-GB" smtClean="0"/>
              <a:pPr/>
              <a:t>19/05/2021</a:t>
            </a:fld>
            <a:endParaRPr lang="en-GB"/>
          </a:p>
        </p:txBody>
      </p:sp>
      <p:sp>
        <p:nvSpPr>
          <p:cNvPr id="5" name="Footer Placeholder 4">
            <a:extLst>
              <a:ext uri="{FF2B5EF4-FFF2-40B4-BE49-F238E27FC236}">
                <a16:creationId xmlns:a16="http://schemas.microsoft.com/office/drawing/2014/main" id="{6A456A03-71C7-43BE-8438-C31A6D6EE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4308C-B149-4E0C-A3FB-08737C033D08}"/>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293361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8FC0-BB90-44FB-93C4-470CEFF4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8B1AFE-B9CA-4857-9711-AF2DEE280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946647-574A-43CE-BA70-59EE24A971F2}"/>
              </a:ext>
            </a:extLst>
          </p:cNvPr>
          <p:cNvSpPr>
            <a:spLocks noGrp="1"/>
          </p:cNvSpPr>
          <p:nvPr>
            <p:ph type="dt" sz="half" idx="10"/>
          </p:nvPr>
        </p:nvSpPr>
        <p:spPr/>
        <p:txBody>
          <a:bodyPr/>
          <a:lstStyle/>
          <a:p>
            <a:fld id="{AC845C74-79D2-43F6-BAAA-8FD92E364558}" type="datetime1">
              <a:rPr lang="en-GB" smtClean="0"/>
              <a:pPr/>
              <a:t>19/05/2021</a:t>
            </a:fld>
            <a:endParaRPr lang="en-GB"/>
          </a:p>
        </p:txBody>
      </p:sp>
      <p:sp>
        <p:nvSpPr>
          <p:cNvPr id="5" name="Footer Placeholder 4">
            <a:extLst>
              <a:ext uri="{FF2B5EF4-FFF2-40B4-BE49-F238E27FC236}">
                <a16:creationId xmlns:a16="http://schemas.microsoft.com/office/drawing/2014/main" id="{4F805A06-3055-4A37-BC3B-461EDBC26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9A427-80C1-4990-B439-14FACEA8150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2873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6239-5CDB-4B2D-9550-817E5EAAC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F283D0-7B5B-4528-B07B-670AB923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0D7440-F5F6-4E2A-A5F0-E2BBFD80C0C7}"/>
              </a:ext>
            </a:extLst>
          </p:cNvPr>
          <p:cNvSpPr>
            <a:spLocks noGrp="1"/>
          </p:cNvSpPr>
          <p:nvPr>
            <p:ph type="dt" sz="half" idx="10"/>
          </p:nvPr>
        </p:nvSpPr>
        <p:spPr/>
        <p:txBody>
          <a:bodyPr/>
          <a:lstStyle/>
          <a:p>
            <a:fld id="{8C9F7675-24E8-4497-87C0-8A495FC9D403}" type="datetime1">
              <a:rPr lang="en-GB" smtClean="0"/>
              <a:pPr/>
              <a:t>19/05/2021</a:t>
            </a:fld>
            <a:endParaRPr lang="en-GB"/>
          </a:p>
        </p:txBody>
      </p:sp>
      <p:sp>
        <p:nvSpPr>
          <p:cNvPr id="5" name="Footer Placeholder 4">
            <a:extLst>
              <a:ext uri="{FF2B5EF4-FFF2-40B4-BE49-F238E27FC236}">
                <a16:creationId xmlns:a16="http://schemas.microsoft.com/office/drawing/2014/main" id="{240FB790-C7B0-4B68-B8E1-91D7B652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1F713-2E05-4932-9984-91C415737929}"/>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105243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9528-FCC2-4C5B-9774-08DC75A2E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3368C7-BC06-4E95-B071-E3803E6C5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BE5197-FF94-4237-BC27-ECE1A9504B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A1CEF6-8EBA-42E9-9CD6-C09630DA00C5}"/>
              </a:ext>
            </a:extLst>
          </p:cNvPr>
          <p:cNvSpPr>
            <a:spLocks noGrp="1"/>
          </p:cNvSpPr>
          <p:nvPr>
            <p:ph type="dt" sz="half" idx="10"/>
          </p:nvPr>
        </p:nvSpPr>
        <p:spPr/>
        <p:txBody>
          <a:bodyPr/>
          <a:lstStyle/>
          <a:p>
            <a:fld id="{96A5FE4D-77DD-4E3A-911D-2F27154EB75C}" type="datetime1">
              <a:rPr lang="en-GB" smtClean="0"/>
              <a:pPr/>
              <a:t>19/05/2021</a:t>
            </a:fld>
            <a:endParaRPr lang="en-GB"/>
          </a:p>
        </p:txBody>
      </p:sp>
      <p:sp>
        <p:nvSpPr>
          <p:cNvPr id="6" name="Footer Placeholder 5">
            <a:extLst>
              <a:ext uri="{FF2B5EF4-FFF2-40B4-BE49-F238E27FC236}">
                <a16:creationId xmlns:a16="http://schemas.microsoft.com/office/drawing/2014/main" id="{35867526-9E0E-40E8-A095-8DC2A4D9C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CEAAF-72EA-44E1-BAED-866F2951279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368055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5793-4C37-4DC5-B353-A48F42BB6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7D57C4-53E6-4D5F-A538-520DA67CE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E4F2DA-FEEE-4C16-9043-D07BAAA379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452C36-E238-4469-BE77-F8A38DFA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25CB1F-8730-49FA-B97E-28E4EEF23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DE56A1-4175-48F1-9D4B-E8FC24D667AC}"/>
              </a:ext>
            </a:extLst>
          </p:cNvPr>
          <p:cNvSpPr>
            <a:spLocks noGrp="1"/>
          </p:cNvSpPr>
          <p:nvPr>
            <p:ph type="dt" sz="half" idx="10"/>
          </p:nvPr>
        </p:nvSpPr>
        <p:spPr/>
        <p:txBody>
          <a:bodyPr/>
          <a:lstStyle/>
          <a:p>
            <a:fld id="{F5DCBA34-965E-49F1-B348-D5B13542EB7E}" type="datetime1">
              <a:rPr lang="en-GB" smtClean="0"/>
              <a:pPr/>
              <a:t>19/05/2021</a:t>
            </a:fld>
            <a:endParaRPr lang="en-GB"/>
          </a:p>
        </p:txBody>
      </p:sp>
      <p:sp>
        <p:nvSpPr>
          <p:cNvPr id="8" name="Footer Placeholder 7">
            <a:extLst>
              <a:ext uri="{FF2B5EF4-FFF2-40B4-BE49-F238E27FC236}">
                <a16:creationId xmlns:a16="http://schemas.microsoft.com/office/drawing/2014/main" id="{935810EA-5AA1-4B6E-8B18-6520AE3C4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4310D5-9685-45DA-872F-9796A85D0B16}"/>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13557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C9C9-F5DE-48E8-AD17-FB3D1E62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85B421-0BAB-41AA-9318-FB0FF7524B02}"/>
              </a:ext>
            </a:extLst>
          </p:cNvPr>
          <p:cNvSpPr>
            <a:spLocks noGrp="1"/>
          </p:cNvSpPr>
          <p:nvPr>
            <p:ph type="dt" sz="half" idx="10"/>
          </p:nvPr>
        </p:nvSpPr>
        <p:spPr/>
        <p:txBody>
          <a:bodyPr/>
          <a:lstStyle/>
          <a:p>
            <a:fld id="{AF374FA6-34E4-457C-9882-FFFF0DE0C286}" type="datetime1">
              <a:rPr lang="en-GB" smtClean="0"/>
              <a:pPr/>
              <a:t>19/05/2021</a:t>
            </a:fld>
            <a:endParaRPr lang="en-GB"/>
          </a:p>
        </p:txBody>
      </p:sp>
      <p:sp>
        <p:nvSpPr>
          <p:cNvPr id="4" name="Footer Placeholder 3">
            <a:extLst>
              <a:ext uri="{FF2B5EF4-FFF2-40B4-BE49-F238E27FC236}">
                <a16:creationId xmlns:a16="http://schemas.microsoft.com/office/drawing/2014/main" id="{28801B58-1DDB-4ECB-AE5A-3D6E98DD2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EDD43-1278-4C4A-8D41-299A615832EC}"/>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2641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A1BE1-CE50-4D38-B9AF-82303DD99AE7}"/>
              </a:ext>
            </a:extLst>
          </p:cNvPr>
          <p:cNvSpPr>
            <a:spLocks noGrp="1"/>
          </p:cNvSpPr>
          <p:nvPr>
            <p:ph type="dt" sz="half" idx="10"/>
          </p:nvPr>
        </p:nvSpPr>
        <p:spPr/>
        <p:txBody>
          <a:bodyPr/>
          <a:lstStyle/>
          <a:p>
            <a:fld id="{DF6D1FB4-0A6E-41C9-A56A-562C9A376D4F}" type="datetime1">
              <a:rPr lang="en-GB" smtClean="0"/>
              <a:pPr/>
              <a:t>19/05/2021</a:t>
            </a:fld>
            <a:endParaRPr lang="en-GB"/>
          </a:p>
        </p:txBody>
      </p:sp>
      <p:sp>
        <p:nvSpPr>
          <p:cNvPr id="3" name="Footer Placeholder 2">
            <a:extLst>
              <a:ext uri="{FF2B5EF4-FFF2-40B4-BE49-F238E27FC236}">
                <a16:creationId xmlns:a16="http://schemas.microsoft.com/office/drawing/2014/main" id="{D7209B13-BF08-42B4-81BC-165231019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17A44E-E448-4C5A-A55B-381B6D5BAE74}"/>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6809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3540-0DBE-43BD-9AB7-557A35A6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AAA404-DDC7-457C-AF9F-A465FB48D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4F7450-60D5-463C-9C6C-1294B6785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3FBB57-578A-4838-86FA-DDB83AC6B6F2}"/>
              </a:ext>
            </a:extLst>
          </p:cNvPr>
          <p:cNvSpPr>
            <a:spLocks noGrp="1"/>
          </p:cNvSpPr>
          <p:nvPr>
            <p:ph type="dt" sz="half" idx="10"/>
          </p:nvPr>
        </p:nvSpPr>
        <p:spPr/>
        <p:txBody>
          <a:bodyPr/>
          <a:lstStyle/>
          <a:p>
            <a:fld id="{EF1ACDD8-792D-4B85-92F6-C6B1C701A996}" type="datetime1">
              <a:rPr lang="en-GB" smtClean="0"/>
              <a:pPr/>
              <a:t>19/05/2021</a:t>
            </a:fld>
            <a:endParaRPr lang="en-GB"/>
          </a:p>
        </p:txBody>
      </p:sp>
      <p:sp>
        <p:nvSpPr>
          <p:cNvPr id="6" name="Footer Placeholder 5">
            <a:extLst>
              <a:ext uri="{FF2B5EF4-FFF2-40B4-BE49-F238E27FC236}">
                <a16:creationId xmlns:a16="http://schemas.microsoft.com/office/drawing/2014/main" id="{F4934C33-FB93-4128-BF44-F3842656A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F6B76-DDC1-4EA8-A5DA-F07B9E8972D5}"/>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247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43A1-E28A-41E6-B5B9-438BE440A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A5F3CE-358B-410C-A7DA-695F830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07AA92-6D00-4B55-A81E-46777DE9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5527D-E1B8-4959-BEA8-F7059F71BE01}"/>
              </a:ext>
            </a:extLst>
          </p:cNvPr>
          <p:cNvSpPr>
            <a:spLocks noGrp="1"/>
          </p:cNvSpPr>
          <p:nvPr>
            <p:ph type="dt" sz="half" idx="10"/>
          </p:nvPr>
        </p:nvSpPr>
        <p:spPr/>
        <p:txBody>
          <a:bodyPr/>
          <a:lstStyle/>
          <a:p>
            <a:fld id="{BEF2A6F4-0769-44A0-8831-B96821ECCF9E}" type="datetime1">
              <a:rPr lang="en-GB" smtClean="0"/>
              <a:pPr/>
              <a:t>19/05/2021</a:t>
            </a:fld>
            <a:endParaRPr lang="en-GB"/>
          </a:p>
        </p:txBody>
      </p:sp>
      <p:sp>
        <p:nvSpPr>
          <p:cNvPr id="6" name="Footer Placeholder 5">
            <a:extLst>
              <a:ext uri="{FF2B5EF4-FFF2-40B4-BE49-F238E27FC236}">
                <a16:creationId xmlns:a16="http://schemas.microsoft.com/office/drawing/2014/main" id="{A39BE726-24B9-4EB0-8ECE-5D99A213E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E236C8-4C30-448F-ADC7-68C4EDD14513}"/>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p14="http://schemas.microsoft.com/office/powerpoint/2010/main" val="17253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51674-BACC-44E9-ADF6-F04B3050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F72BD8-9D24-4AA0-B04D-BDFDE34B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1DD42-EB82-4182-BF31-61D9F29A0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3BC2-583C-4C60-8F3B-746FC26DEDD3}" type="datetime1">
              <a:rPr lang="en-GB" smtClean="0"/>
              <a:pPr/>
              <a:t>19/05/2021</a:t>
            </a:fld>
            <a:endParaRPr lang="en-GB"/>
          </a:p>
        </p:txBody>
      </p:sp>
      <p:sp>
        <p:nvSpPr>
          <p:cNvPr id="5" name="Footer Placeholder 4">
            <a:extLst>
              <a:ext uri="{FF2B5EF4-FFF2-40B4-BE49-F238E27FC236}">
                <a16:creationId xmlns:a16="http://schemas.microsoft.com/office/drawing/2014/main" id="{1786BEDD-7CF4-4ED4-8D35-05B7FCE8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62EE3-C764-4631-92E4-5A2CA888F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1178-E929-4F49-99BF-0DDE1BDF068E}" type="slidenum">
              <a:rPr lang="en-GB" smtClean="0"/>
              <a:pPr/>
              <a:t>‹#›</a:t>
            </a:fld>
            <a:endParaRPr lang="en-GB"/>
          </a:p>
        </p:txBody>
      </p:sp>
    </p:spTree>
    <p:extLst>
      <p:ext uri="{BB962C8B-B14F-4D97-AF65-F5344CB8AC3E}">
        <p14:creationId xmlns:p14="http://schemas.microsoft.com/office/powerpoint/2010/main" val="170210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1.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8.png"/><Relationship Id="rId7"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tiff"/><Relationship Id="rId5" Type="http://schemas.openxmlformats.org/officeDocument/2006/relationships/image" Target="../media/image4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8.png"/><Relationship Id="rId7"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5" y="0"/>
            <a:ext cx="12265515" cy="6858000"/>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58" y="2674149"/>
            <a:ext cx="2247433" cy="185657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en-US" sz="1200" dirty="0">
                <a:solidFill>
                  <a:schemeClr val="bg1"/>
                </a:solidFill>
              </a:rPr>
              <a:t>United Nations Development Program</a:t>
            </a:r>
          </a:p>
          <a:p>
            <a:pPr algn="ctr"/>
            <a:r>
              <a:rPr lang="en-US" sz="1200" dirty="0">
                <a:solidFill>
                  <a:schemeClr val="bg1"/>
                </a:solidFill>
              </a:rPr>
              <a:t>2020</a:t>
            </a:r>
            <a:endParaRPr lang="ru-RU" sz="1200" dirty="0">
              <a:solidFill>
                <a:schemeClr val="bg1"/>
              </a:solidFill>
            </a:endParaRPr>
          </a:p>
        </p:txBody>
      </p:sp>
      <p:sp>
        <p:nvSpPr>
          <p:cNvPr id="10" name="Прямоугольник 9"/>
          <p:cNvSpPr/>
          <p:nvPr/>
        </p:nvSpPr>
        <p:spPr>
          <a:xfrm>
            <a:off x="2960324" y="1706914"/>
            <a:ext cx="7102075" cy="1323439"/>
          </a:xfrm>
          <a:prstGeom prst="rect">
            <a:avLst/>
          </a:prstGeom>
        </p:spPr>
        <p:txBody>
          <a:bodyPr wrap="square">
            <a:spAutoFit/>
          </a:bodyPr>
          <a:lstStyle/>
          <a:p>
            <a:r>
              <a:rPr lang="en-US" sz="2000" b="1" dirty="0">
                <a:solidFill>
                  <a:srgbClr val="FFFFFF"/>
                </a:solidFill>
                <a:highlight>
                  <a:srgbClr val="000000">
                    <a:alpha val="0"/>
                  </a:srgbClr>
                </a:highlight>
              </a:rPr>
              <a:t>Module 2</a:t>
            </a:r>
            <a:r>
              <a:rPr lang="ru-RU" sz="2000" b="1" dirty="0">
                <a:solidFill>
                  <a:srgbClr val="FFFFFF"/>
                </a:solidFill>
                <a:highlight>
                  <a:srgbClr val="000000">
                    <a:alpha val="0"/>
                  </a:srgbClr>
                </a:highlight>
              </a:rPr>
              <a:t> </a:t>
            </a:r>
          </a:p>
          <a:p>
            <a:r>
              <a:rPr lang="en-US" sz="2000" b="1" dirty="0">
                <a:solidFill>
                  <a:srgbClr val="FFFFFF"/>
                </a:solidFill>
                <a:highlight>
                  <a:srgbClr val="000000">
                    <a:alpha val="0"/>
                  </a:srgbClr>
                </a:highlight>
              </a:rPr>
              <a:t>Topic 2.1.1</a:t>
            </a:r>
            <a:r>
              <a:rPr lang="ru-RU" sz="2000" b="1" dirty="0">
                <a:solidFill>
                  <a:srgbClr val="FFFFFF"/>
                </a:solidFill>
                <a:highlight>
                  <a:srgbClr val="000000">
                    <a:alpha val="0"/>
                  </a:srgbClr>
                </a:highlight>
              </a:rPr>
              <a:t>.2</a:t>
            </a:r>
            <a:r>
              <a:rPr lang="en-US" sz="2000" b="1" dirty="0">
                <a:solidFill>
                  <a:srgbClr val="FFFFFF"/>
                </a:solidFill>
                <a:highlight>
                  <a:srgbClr val="000000">
                    <a:alpha val="0"/>
                  </a:srgbClr>
                </a:highlight>
              </a:rPr>
              <a:t> Recommendations for using the interactive learning toolkit "</a:t>
            </a:r>
            <a:r>
              <a:rPr lang="ru-RU" sz="2000" b="1" dirty="0">
                <a:solidFill>
                  <a:srgbClr val="FFFFFF"/>
                </a:solidFill>
                <a:highlight>
                  <a:srgbClr val="000000">
                    <a:alpha val="0"/>
                  </a:srgbClr>
                </a:highlight>
              </a:rPr>
              <a:t>С</a:t>
            </a:r>
            <a:r>
              <a:rPr lang="en-US" sz="2000" b="1" dirty="0" err="1">
                <a:solidFill>
                  <a:srgbClr val="FFFFFF"/>
                </a:solidFill>
                <a:highlight>
                  <a:srgbClr val="000000">
                    <a:alpha val="0"/>
                  </a:srgbClr>
                </a:highlight>
              </a:rPr>
              <a:t>limate</a:t>
            </a:r>
            <a:r>
              <a:rPr lang="en-US" sz="2000" b="1" dirty="0">
                <a:solidFill>
                  <a:srgbClr val="FFFFFF"/>
                </a:solidFill>
                <a:highlight>
                  <a:srgbClr val="000000">
                    <a:alpha val="0"/>
                  </a:srgbClr>
                </a:highlight>
              </a:rPr>
              <a:t> box" for out-of-school and additional education</a:t>
            </a:r>
          </a:p>
        </p:txBody>
      </p:sp>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5297" y="25749"/>
            <a:ext cx="673151" cy="1163674"/>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1297" y="382560"/>
            <a:ext cx="924000" cy="763733"/>
          </a:xfrm>
          <a:prstGeom prst="rect">
            <a:avLst/>
          </a:prstGeom>
        </p:spPr>
      </p:pic>
      <p:sp>
        <p:nvSpPr>
          <p:cNvPr id="8" name="TextBox 7"/>
          <p:cNvSpPr txBox="1"/>
          <p:nvPr/>
        </p:nvSpPr>
        <p:spPr>
          <a:xfrm>
            <a:off x="2045300" y="915629"/>
            <a:ext cx="6908451" cy="707886"/>
          </a:xfrm>
          <a:prstGeom prst="rect">
            <a:avLst/>
          </a:prstGeom>
          <a:noFill/>
        </p:spPr>
        <p:txBody>
          <a:bodyPr wrap="square" rtlCol="0">
            <a:spAutoFit/>
          </a:bodyPr>
          <a:lstStyle/>
          <a:p>
            <a:pPr algn="ctr"/>
            <a:r>
              <a:rPr lang="en-US" sz="4000" b="1" dirty="0">
                <a:solidFill>
                  <a:schemeClr val="bg1"/>
                </a:solidFill>
                <a:latin typeface="Arial Narrow" panose="020B0606020202030204" pitchFamily="34" charset="0"/>
              </a:rPr>
              <a:t>Climate Box</a:t>
            </a:r>
            <a:endParaRPr lang="ru-RU" sz="4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8135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sp>
        <p:nvSpPr>
          <p:cNvPr id="24" name="TextBox 23"/>
          <p:cNvSpPr txBox="1"/>
          <p:nvPr/>
        </p:nvSpPr>
        <p:spPr>
          <a:xfrm>
            <a:off x="5879592" y="6466172"/>
            <a:ext cx="420624" cy="246221"/>
          </a:xfrm>
          <a:prstGeom prst="rect">
            <a:avLst/>
          </a:prstGeom>
          <a:noFill/>
        </p:spPr>
        <p:txBody>
          <a:bodyPr wrap="square" rtlCol="0">
            <a:spAutoFit/>
          </a:bodyPr>
          <a:lstStyle/>
          <a:p>
            <a:pPr algn="ctr"/>
            <a:r>
              <a:rPr lang="ru-RU" sz="1000" dirty="0"/>
              <a:t>10</a:t>
            </a:r>
          </a:p>
        </p:txBody>
      </p:sp>
      <p:sp>
        <p:nvSpPr>
          <p:cNvPr id="27" name="TextBox 26"/>
          <p:cNvSpPr txBox="1"/>
          <p:nvPr/>
        </p:nvSpPr>
        <p:spPr>
          <a:xfrm>
            <a:off x="682539" y="1863553"/>
            <a:ext cx="5577012" cy="3985706"/>
          </a:xfrm>
          <a:prstGeom prst="rect">
            <a:avLst/>
          </a:prstGeom>
          <a:noFill/>
        </p:spPr>
        <p:txBody>
          <a:bodyPr wrap="square" rtlCol="0">
            <a:spAutoFit/>
          </a:bodyPr>
          <a:lstStyle/>
          <a:p>
            <a:pPr algn="just">
              <a:spcAft>
                <a:spcPts val="600"/>
              </a:spcAft>
            </a:pPr>
            <a:r>
              <a:rPr lang="en-US" sz="1400" dirty="0">
                <a:highlight>
                  <a:srgbClr val="000000">
                    <a:alpha val="0"/>
                  </a:srgbClr>
                </a:highlight>
              </a:rPr>
              <a:t>The game is one of the unique forms, it is a conditional entertaining activity aimed at the formation of knowledge, skills and abilities. As a type of learning session, games implement a number of principles of active learning, which differ in the presence of rules of game activity, a fixed structure and evaluation systems. </a:t>
            </a:r>
          </a:p>
          <a:p>
            <a:pPr algn="just">
              <a:spcAft>
                <a:spcPts val="600"/>
              </a:spcAft>
            </a:pPr>
            <a:r>
              <a:rPr lang="en-US" sz="1400" dirty="0">
                <a:highlight>
                  <a:srgbClr val="000000">
                    <a:alpha val="0"/>
                  </a:srgbClr>
                </a:highlight>
              </a:rPr>
              <a:t>In educational terms, the effectiveness of participants in the game allows the teacher to assess the level of knowledge and the ability of students to apply this knowledge in practice. </a:t>
            </a:r>
          </a:p>
          <a:p>
            <a:pPr algn="just">
              <a:spcAft>
                <a:spcPts val="600"/>
              </a:spcAft>
            </a:pPr>
            <a:r>
              <a:rPr lang="en-US" sz="1400" dirty="0">
                <a:highlight>
                  <a:srgbClr val="000000">
                    <a:alpha val="0"/>
                  </a:srgbClr>
                </a:highlight>
              </a:rPr>
              <a:t>The game is almost always a competition. The spirit of competition in games is achieved through an extensive grading  system of the participants' activities in the game.</a:t>
            </a:r>
          </a:p>
          <a:p>
            <a:pPr algn="just">
              <a:spcAft>
                <a:spcPts val="600"/>
              </a:spcAft>
            </a:pPr>
            <a:r>
              <a:rPr lang="en-US" sz="1400" dirty="0">
                <a:highlight>
                  <a:srgbClr val="000000">
                    <a:alpha val="0"/>
                  </a:srgbClr>
                </a:highlight>
              </a:rPr>
              <a:t>The "Climate box" tasks provide a variety of games designed for both individual and collective participation. At the same time, teachers piloting the "Climate box" in countries have developed many additional games that cover almost all the topics of the manual, with a wide use of both classical and modern approaches, using new technologies and electronic learning tools.  </a:t>
            </a:r>
            <a:endParaRPr lang="ru-RU" sz="1400" b="1" dirty="0">
              <a:solidFill>
                <a:srgbClr val="0070C0"/>
              </a:solidFill>
            </a:endParaRPr>
          </a:p>
        </p:txBody>
      </p:sp>
      <p:sp>
        <p:nvSpPr>
          <p:cNvPr id="30" name="TextBox 29"/>
          <p:cNvSpPr txBox="1"/>
          <p:nvPr/>
        </p:nvSpPr>
        <p:spPr>
          <a:xfrm>
            <a:off x="682899" y="1122158"/>
            <a:ext cx="5885144" cy="646331"/>
          </a:xfrm>
          <a:prstGeom prst="rect">
            <a:avLst/>
          </a:prstGeom>
          <a:noFill/>
        </p:spPr>
        <p:txBody>
          <a:bodyPr wrap="square" rtlCol="0">
            <a:spAutoFit/>
          </a:bodyPr>
          <a:lstStyle/>
          <a:p>
            <a:r>
              <a:rPr lang="en-US" b="1" i="1" dirty="0">
                <a:solidFill>
                  <a:srgbClr val="548235"/>
                </a:solidFill>
                <a:highlight>
                  <a:srgbClr val="000000">
                    <a:alpha val="0"/>
                  </a:srgbClr>
                </a:highlight>
                <a:latin typeface="Arial Narrow"/>
              </a:rPr>
              <a:t>| "The game is a spark that ignites the light of curiosity" </a:t>
            </a:r>
          </a:p>
          <a:p>
            <a:r>
              <a:rPr lang="en-US" b="1" i="1" dirty="0">
                <a:solidFill>
                  <a:srgbClr val="548235"/>
                </a:solidFill>
                <a:highlight>
                  <a:srgbClr val="000000">
                    <a:alpha val="0"/>
                  </a:srgbClr>
                </a:highlight>
                <a:latin typeface="Arial Narrow"/>
              </a:rPr>
              <a:t>(</a:t>
            </a:r>
            <a:r>
              <a:rPr lang="en-US" b="1" i="1" dirty="0" err="1">
                <a:solidFill>
                  <a:srgbClr val="548235"/>
                </a:solidFill>
                <a:highlight>
                  <a:srgbClr val="000000">
                    <a:alpha val="0"/>
                  </a:srgbClr>
                </a:highlight>
                <a:latin typeface="Arial Narrow"/>
              </a:rPr>
              <a:t>Sukhomlinsky</a:t>
            </a:r>
            <a:r>
              <a:rPr lang="en-US" b="1" i="1" dirty="0">
                <a:solidFill>
                  <a:srgbClr val="548235"/>
                </a:solidFill>
                <a:highlight>
                  <a:srgbClr val="000000">
                    <a:alpha val="0"/>
                  </a:srgbClr>
                </a:highlight>
                <a:latin typeface="Arial Narrow"/>
              </a:rPr>
              <a:t>)</a:t>
            </a:r>
          </a:p>
        </p:txBody>
      </p:sp>
      <p:grpSp>
        <p:nvGrpSpPr>
          <p:cNvPr id="10" name="Группа 9"/>
          <p:cNvGrpSpPr/>
          <p:nvPr/>
        </p:nvGrpSpPr>
        <p:grpSpPr>
          <a:xfrm>
            <a:off x="6300216" y="1496323"/>
            <a:ext cx="5734785" cy="2471829"/>
            <a:chOff x="728187" y="3588090"/>
            <a:chExt cx="6083113" cy="2438280"/>
          </a:xfrm>
        </p:grpSpPr>
        <p:sp>
          <p:nvSpPr>
            <p:cNvPr id="11" name="Скругленный прямоугольник 10"/>
            <p:cNvSpPr/>
            <p:nvPr/>
          </p:nvSpPr>
          <p:spPr>
            <a:xfrm>
              <a:off x="2950234" y="4321833"/>
              <a:ext cx="1639019" cy="84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907104" y="4472760"/>
              <a:ext cx="1725283" cy="523220"/>
            </a:xfrm>
            <a:prstGeom prst="rect">
              <a:avLst/>
            </a:prstGeom>
            <a:noFill/>
          </p:spPr>
          <p:txBody>
            <a:bodyPr wrap="square" rtlCol="0">
              <a:spAutoFit/>
            </a:bodyPr>
            <a:lstStyle/>
            <a:p>
              <a:pPr algn="ctr"/>
              <a:r>
                <a:rPr lang="en-US" sz="1400" b="1" dirty="0">
                  <a:solidFill>
                    <a:schemeClr val="bg1"/>
                  </a:solidFill>
                </a:rPr>
                <a:t>Game form of classes</a:t>
              </a:r>
              <a:endParaRPr lang="ru-RU" sz="1400" b="1" dirty="0">
                <a:solidFill>
                  <a:schemeClr val="bg1"/>
                </a:solidFill>
              </a:endParaRPr>
            </a:p>
          </p:txBody>
        </p:sp>
        <p:sp>
          <p:nvSpPr>
            <p:cNvPr id="13" name="Скругленный прямоугольник 12"/>
            <p:cNvSpPr/>
            <p:nvPr/>
          </p:nvSpPr>
          <p:spPr>
            <a:xfrm>
              <a:off x="4295261" y="3588091"/>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4853104" y="4750248"/>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674191" y="5462839"/>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728187" y="4683895"/>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1293269" y="3588090"/>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4295261" y="3637026"/>
              <a:ext cx="1948877" cy="461665"/>
            </a:xfrm>
            <a:prstGeom prst="rect">
              <a:avLst/>
            </a:prstGeom>
            <a:noFill/>
          </p:spPr>
          <p:txBody>
            <a:bodyPr wrap="square" rtlCol="0">
              <a:spAutoFit/>
            </a:bodyPr>
            <a:lstStyle/>
            <a:p>
              <a:pPr algn="ctr"/>
              <a:r>
                <a:rPr lang="en-US" sz="1200" b="1" dirty="0"/>
                <a:t>Game library - board games</a:t>
              </a:r>
              <a:endParaRPr lang="ru-RU" sz="1200" b="1" dirty="0"/>
            </a:p>
          </p:txBody>
        </p:sp>
        <p:sp>
          <p:nvSpPr>
            <p:cNvPr id="19" name="TextBox 18"/>
            <p:cNvSpPr txBox="1"/>
            <p:nvPr/>
          </p:nvSpPr>
          <p:spPr>
            <a:xfrm>
              <a:off x="4853104" y="4878124"/>
              <a:ext cx="1948877" cy="276999"/>
            </a:xfrm>
            <a:prstGeom prst="rect">
              <a:avLst/>
            </a:prstGeom>
            <a:noFill/>
          </p:spPr>
          <p:txBody>
            <a:bodyPr wrap="square" rtlCol="0">
              <a:spAutoFit/>
            </a:bodyPr>
            <a:lstStyle/>
            <a:p>
              <a:pPr algn="ctr"/>
              <a:r>
                <a:rPr lang="en-US" sz="1200" b="1" dirty="0"/>
                <a:t>Situational play</a:t>
              </a:r>
              <a:endParaRPr lang="ru-RU" sz="1200" b="1" dirty="0"/>
            </a:p>
          </p:txBody>
        </p:sp>
        <p:sp>
          <p:nvSpPr>
            <p:cNvPr id="20" name="TextBox 19"/>
            <p:cNvSpPr txBox="1"/>
            <p:nvPr/>
          </p:nvSpPr>
          <p:spPr>
            <a:xfrm>
              <a:off x="2683510" y="5606104"/>
              <a:ext cx="1948877" cy="276999"/>
            </a:xfrm>
            <a:prstGeom prst="rect">
              <a:avLst/>
            </a:prstGeom>
            <a:noFill/>
          </p:spPr>
          <p:txBody>
            <a:bodyPr wrap="square" rtlCol="0">
              <a:spAutoFit/>
            </a:bodyPr>
            <a:lstStyle/>
            <a:p>
              <a:pPr algn="ctr"/>
              <a:r>
                <a:rPr lang="en-US" sz="1200" b="1" dirty="0"/>
                <a:t>Theatrical games</a:t>
              </a:r>
              <a:endParaRPr lang="ru-RU" sz="1200" b="1" dirty="0"/>
            </a:p>
          </p:txBody>
        </p:sp>
        <p:sp>
          <p:nvSpPr>
            <p:cNvPr id="21" name="TextBox 20"/>
            <p:cNvSpPr txBox="1"/>
            <p:nvPr/>
          </p:nvSpPr>
          <p:spPr>
            <a:xfrm>
              <a:off x="742165" y="4811771"/>
              <a:ext cx="1948877" cy="276999"/>
            </a:xfrm>
            <a:prstGeom prst="rect">
              <a:avLst/>
            </a:prstGeom>
            <a:noFill/>
          </p:spPr>
          <p:txBody>
            <a:bodyPr wrap="square" rtlCol="0">
              <a:spAutoFit/>
            </a:bodyPr>
            <a:lstStyle/>
            <a:p>
              <a:pPr algn="ctr"/>
              <a:r>
                <a:rPr lang="en-US" sz="1200" b="1" dirty="0"/>
                <a:t>Contests, quizzes</a:t>
              </a:r>
              <a:endParaRPr lang="ru-RU" sz="1200" b="1" dirty="0"/>
            </a:p>
          </p:txBody>
        </p:sp>
        <p:sp>
          <p:nvSpPr>
            <p:cNvPr id="22" name="TextBox 21"/>
            <p:cNvSpPr txBox="1"/>
            <p:nvPr/>
          </p:nvSpPr>
          <p:spPr>
            <a:xfrm>
              <a:off x="1293269" y="3729358"/>
              <a:ext cx="1948877" cy="276999"/>
            </a:xfrm>
            <a:prstGeom prst="rect">
              <a:avLst/>
            </a:prstGeom>
            <a:noFill/>
          </p:spPr>
          <p:txBody>
            <a:bodyPr wrap="square" rtlCol="0">
              <a:spAutoFit/>
            </a:bodyPr>
            <a:lstStyle/>
            <a:p>
              <a:pPr algn="ctr"/>
              <a:r>
                <a:rPr lang="en-US" sz="1200" b="1" dirty="0"/>
                <a:t>Role-playing game</a:t>
              </a:r>
              <a:endParaRPr lang="ru-RU" sz="1200" b="1" dirty="0"/>
            </a:p>
          </p:txBody>
        </p:sp>
      </p:grpSp>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4193" y="4084944"/>
            <a:ext cx="1803007" cy="1236280"/>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6517" y="4176246"/>
            <a:ext cx="1820457" cy="1254575"/>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083" y="5200869"/>
            <a:ext cx="1851709" cy="1277211"/>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4908" y="5508067"/>
            <a:ext cx="1860724" cy="1284962"/>
          </a:xfrm>
          <a:prstGeom prst="rect">
            <a:avLst/>
          </a:prstGeom>
        </p:spPr>
      </p:pic>
      <p:sp>
        <p:nvSpPr>
          <p:cNvPr id="29" name="TextBox 28"/>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 GAMES</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a:t>11</a:t>
            </a:r>
          </a:p>
        </p:txBody>
      </p:sp>
      <p:sp>
        <p:nvSpPr>
          <p:cNvPr id="24" name="TextBox 23"/>
          <p:cNvSpPr txBox="1"/>
          <p:nvPr/>
        </p:nvSpPr>
        <p:spPr>
          <a:xfrm>
            <a:off x="391790" y="1397258"/>
            <a:ext cx="5583477" cy="4862870"/>
          </a:xfrm>
          <a:prstGeom prst="rect">
            <a:avLst/>
          </a:prstGeom>
          <a:noFill/>
        </p:spPr>
        <p:txBody>
          <a:bodyPr wrap="square" rtlCol="0">
            <a:spAutoFit/>
          </a:bodyPr>
          <a:lstStyle/>
          <a:p>
            <a:pPr algn="just">
              <a:spcAft>
                <a:spcPts val="600"/>
              </a:spcAft>
            </a:pPr>
            <a:r>
              <a:rPr lang="en-US" sz="1400" dirty="0">
                <a:highlight>
                  <a:srgbClr val="000000">
                    <a:alpha val="0"/>
                  </a:srgbClr>
                </a:highlight>
              </a:rPr>
              <a:t>Quizzes are held on cards or in an interactive format, through a presentation. </a:t>
            </a:r>
          </a:p>
          <a:p>
            <a:pPr algn="just">
              <a:spcAft>
                <a:spcPts val="600"/>
              </a:spcAft>
            </a:pPr>
            <a:r>
              <a:rPr lang="en-US" sz="1400" dirty="0">
                <a:highlight>
                  <a:srgbClr val="000000">
                    <a:alpha val="0"/>
                  </a:srgbClr>
                </a:highlight>
              </a:rPr>
              <a:t>Quizzes can be used at events and as an independent task, by posting them on the school's website (class, Association, etc.). Answering the questions of such a quiz, a student goes from one stage to another, gaining the appropriate number of points for the correct answers. </a:t>
            </a:r>
          </a:p>
          <a:p>
            <a:pPr algn="just">
              <a:spcAft>
                <a:spcPts val="600"/>
              </a:spcAft>
            </a:pPr>
            <a:r>
              <a:rPr lang="en-US" sz="1400" dirty="0">
                <a:highlight>
                  <a:srgbClr val="000000">
                    <a:alpha val="0"/>
                  </a:srgbClr>
                </a:highlight>
              </a:rPr>
              <a:t>Lotto for elementary school students on the topic "Weather and Weather Anomalies". Names of the elements of the weather are encrypted in the squares. It is necessary to collect the broken parts of words as quickly as possible so that they mean the meteorological elements that determine the weather.</a:t>
            </a:r>
          </a:p>
          <a:p>
            <a:pPr algn="just">
              <a:spcAft>
                <a:spcPts val="600"/>
              </a:spcAft>
            </a:pPr>
            <a:r>
              <a:rPr lang="en-US" sz="1400" dirty="0">
                <a:highlight>
                  <a:srgbClr val="000000">
                    <a:alpha val="0"/>
                  </a:srgbClr>
                </a:highlight>
              </a:rPr>
              <a:t>The very popular games "by stations", quests in which participants move from one stage to another answering questions and solving situational problems related to climate change. </a:t>
            </a:r>
          </a:p>
          <a:p>
            <a:pPr algn="just">
              <a:spcAft>
                <a:spcPts val="600"/>
              </a:spcAft>
            </a:pPr>
            <a:r>
              <a:rPr lang="en-US" sz="1400" dirty="0">
                <a:highlight>
                  <a:srgbClr val="000000">
                    <a:alpha val="0"/>
                  </a:srgbClr>
                </a:highlight>
              </a:rPr>
              <a:t>Our colleagues from Kazakhstan have come up with a climate Lotto and a board game </a:t>
            </a:r>
            <a:r>
              <a:rPr lang="en-US" sz="1400" dirty="0" err="1">
                <a:highlight>
                  <a:srgbClr val="000000">
                    <a:alpha val="0"/>
                  </a:srgbClr>
                </a:highlight>
              </a:rPr>
              <a:t>ecomonopoly</a:t>
            </a:r>
            <a:r>
              <a:rPr lang="en-US" sz="1400" dirty="0">
                <a:highlight>
                  <a:srgbClr val="000000">
                    <a:alpha val="0"/>
                  </a:srgbClr>
                </a:highlight>
              </a:rPr>
              <a:t>, where participants, moving along the playing field, earn "money" by organizing a living space with the lowest carbon footprint. </a:t>
            </a:r>
          </a:p>
          <a:p>
            <a:pPr>
              <a:spcAft>
                <a:spcPts val="600"/>
              </a:spcAft>
            </a:pPr>
            <a:endParaRPr lang="ru-RU" sz="1400" b="1" dirty="0">
              <a:solidFill>
                <a:srgbClr val="0070C0"/>
              </a:solidFill>
            </a:endParaRPr>
          </a:p>
          <a:p>
            <a:pPr>
              <a:spcAft>
                <a:spcPts val="600"/>
              </a:spcAft>
            </a:pPr>
            <a:endParaRPr lang="ru-RU" sz="1400" dirty="0"/>
          </a:p>
        </p:txBody>
      </p:sp>
      <p:pic>
        <p:nvPicPr>
          <p:cNvPr id="63490" name="Рисунок 12"/>
          <p:cNvPicPr>
            <a:picLocks noChangeAspect="1" noChangeArrowheads="1"/>
          </p:cNvPicPr>
          <p:nvPr/>
        </p:nvPicPr>
        <p:blipFill>
          <a:blip r:embed="rId5" cstate="print"/>
          <a:srcRect l="31499" t="22244" r="31836" b="18504"/>
          <a:stretch>
            <a:fillRect/>
          </a:stretch>
        </p:blipFill>
        <p:spPr bwMode="auto">
          <a:xfrm>
            <a:off x="6219376" y="1792278"/>
            <a:ext cx="2724150" cy="2757236"/>
          </a:xfrm>
          <a:prstGeom prst="rect">
            <a:avLst/>
          </a:prstGeom>
          <a:noFill/>
          <a:ln w="9525">
            <a:noFill/>
            <a:miter lim="800000"/>
            <a:headEnd/>
            <a:tailEnd/>
          </a:ln>
        </p:spPr>
      </p:pic>
      <p:pic>
        <p:nvPicPr>
          <p:cNvPr id="34" name="Picture 2" descr="C:\Users\ЕЛЕНА\Desktop\климатическая шкатулка\фото клим.шкат\фото\DSC08411.JPG"/>
          <p:cNvPicPr>
            <a:picLocks noChangeAspect="1" noChangeArrowheads="1"/>
          </p:cNvPicPr>
          <p:nvPr/>
        </p:nvPicPr>
        <p:blipFill>
          <a:blip r:embed="rId6" cstate="print"/>
          <a:srcRect/>
          <a:stretch>
            <a:fillRect/>
          </a:stretch>
        </p:blipFill>
        <p:spPr bwMode="auto">
          <a:xfrm>
            <a:off x="9092332" y="1399717"/>
            <a:ext cx="2930812" cy="1724483"/>
          </a:xfrm>
          <a:prstGeom prst="rect">
            <a:avLst/>
          </a:prstGeom>
          <a:noFill/>
          <a:ln w="9525">
            <a:noFill/>
            <a:miter lim="800000"/>
            <a:headEnd/>
            <a:tailEnd/>
          </a:ln>
          <a:effectLst/>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5154" y="3172818"/>
            <a:ext cx="2240789" cy="1127080"/>
          </a:xfrm>
          <a:prstGeom prst="rect">
            <a:avLst/>
          </a:prstGeom>
        </p:spPr>
      </p:pic>
      <p:grpSp>
        <p:nvGrpSpPr>
          <p:cNvPr id="38" name="Group 20"/>
          <p:cNvGrpSpPr>
            <a:grpSpLocks/>
          </p:cNvGrpSpPr>
          <p:nvPr/>
        </p:nvGrpSpPr>
        <p:grpSpPr bwMode="auto">
          <a:xfrm>
            <a:off x="9023233" y="4304072"/>
            <a:ext cx="2662248" cy="628949"/>
            <a:chOff x="521" y="3793"/>
            <a:chExt cx="2072" cy="363"/>
          </a:xfrm>
        </p:grpSpPr>
        <p:sp>
          <p:nvSpPr>
            <p:cNvPr id="39" name="AutoShape 18"/>
            <p:cNvSpPr>
              <a:spLocks noChangeArrowheads="1"/>
            </p:cNvSpPr>
            <p:nvPr/>
          </p:nvSpPr>
          <p:spPr bwMode="auto">
            <a:xfrm>
              <a:off x="521" y="3793"/>
              <a:ext cx="2041" cy="363"/>
            </a:xfrm>
            <a:prstGeom prst="roundRect">
              <a:avLst>
                <a:gd name="adj" fmla="val 16667"/>
              </a:avLst>
            </a:prstGeom>
            <a:solidFill>
              <a:srgbClr val="F3FBA3"/>
            </a:solidFill>
            <a:ln w="9525">
              <a:solidFill>
                <a:schemeClr val="tx1"/>
              </a:solidFill>
              <a:round/>
              <a:headEnd/>
              <a:tailEnd/>
            </a:ln>
            <a:effectLst/>
            <a:scene3d>
              <a:camera prst="orthographicFront"/>
              <a:lightRig rig="threePt" dir="t"/>
            </a:scene3d>
            <a:sp3d>
              <a:bevelT prst="convex"/>
            </a:sp3d>
          </p:spPr>
          <p:txBody>
            <a:bodyPr wrap="none" anchor="ctr"/>
            <a:lstStyle/>
            <a:p>
              <a:pPr>
                <a:defRPr/>
              </a:pPr>
              <a:endParaRPr lang="ru-RU">
                <a:solidFill>
                  <a:prstClr val="black"/>
                </a:solidFill>
                <a:cs typeface="+mn-cs"/>
              </a:endParaRPr>
            </a:p>
          </p:txBody>
        </p:sp>
        <p:sp>
          <p:nvSpPr>
            <p:cNvPr id="40" name="Text Box 19"/>
            <p:cNvSpPr txBox="1">
              <a:spLocks noChangeArrowheads="1"/>
            </p:cNvSpPr>
            <p:nvPr/>
          </p:nvSpPr>
          <p:spPr bwMode="auto">
            <a:xfrm>
              <a:off x="590" y="3802"/>
              <a:ext cx="2003" cy="266"/>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ctr">
                <a:spcBef>
                  <a:spcPct val="50000"/>
                </a:spcBef>
                <a:defRPr/>
              </a:pPr>
              <a:r>
                <a:rPr lang="en-US" sz="1000" b="1" dirty="0">
                  <a:solidFill>
                    <a:prstClr val="black"/>
                  </a:solidFill>
                </a:rPr>
                <a:t>CHECK YOURSELF!</a:t>
              </a:r>
              <a:endParaRPr lang="ru-RU" sz="1000" b="1" dirty="0">
                <a:solidFill>
                  <a:prstClr val="black"/>
                </a:solidFill>
              </a:endParaRPr>
            </a:p>
            <a:p>
              <a:pPr algn="ctr">
                <a:spcBef>
                  <a:spcPct val="50000"/>
                </a:spcBef>
                <a:defRPr/>
              </a:pPr>
              <a:r>
                <a:rPr lang="en-US" sz="1000" dirty="0"/>
                <a:t>Which lamp is the most efficient?</a:t>
              </a:r>
              <a:endParaRPr lang="ru-RU" sz="1400" b="1" dirty="0">
                <a:solidFill>
                  <a:prstClr val="black"/>
                </a:solidFill>
                <a:cs typeface="+mn-cs"/>
              </a:endParaRPr>
            </a:p>
          </p:txBody>
        </p:sp>
      </p:grpSp>
      <p:graphicFrame>
        <p:nvGraphicFramePr>
          <p:cNvPr id="6" name="Таблица 5"/>
          <p:cNvGraphicFramePr>
            <a:graphicFrameLocks noGrp="1"/>
          </p:cNvGraphicFramePr>
          <p:nvPr>
            <p:extLst>
              <p:ext uri="{D42A27DB-BD31-4B8C-83A1-F6EECF244321}">
                <p14:modId xmlns:p14="http://schemas.microsoft.com/office/powerpoint/2010/main" val="3550249886"/>
              </p:ext>
            </p:extLst>
          </p:nvPr>
        </p:nvGraphicFramePr>
        <p:xfrm>
          <a:off x="6540296" y="4981640"/>
          <a:ext cx="4362452" cy="1678704"/>
        </p:xfrm>
        <a:graphic>
          <a:graphicData uri="http://schemas.openxmlformats.org/drawingml/2006/table">
            <a:tbl>
              <a:tblPr firstRow="1" bandRow="1">
                <a:tableStyleId>{22838BEF-8BB2-4498-84A7-C5851F593DF1}</a:tableStyleId>
              </a:tblPr>
              <a:tblGrid>
                <a:gridCol w="1090613">
                  <a:extLst>
                    <a:ext uri="{9D8B030D-6E8A-4147-A177-3AD203B41FA5}">
                      <a16:colId xmlns:a16="http://schemas.microsoft.com/office/drawing/2014/main" val="108697185"/>
                    </a:ext>
                  </a:extLst>
                </a:gridCol>
                <a:gridCol w="1090613">
                  <a:extLst>
                    <a:ext uri="{9D8B030D-6E8A-4147-A177-3AD203B41FA5}">
                      <a16:colId xmlns:a16="http://schemas.microsoft.com/office/drawing/2014/main" val="3558344968"/>
                    </a:ext>
                  </a:extLst>
                </a:gridCol>
                <a:gridCol w="1090613">
                  <a:extLst>
                    <a:ext uri="{9D8B030D-6E8A-4147-A177-3AD203B41FA5}">
                      <a16:colId xmlns:a16="http://schemas.microsoft.com/office/drawing/2014/main" val="906874974"/>
                    </a:ext>
                  </a:extLst>
                </a:gridCol>
                <a:gridCol w="1090613">
                  <a:extLst>
                    <a:ext uri="{9D8B030D-6E8A-4147-A177-3AD203B41FA5}">
                      <a16:colId xmlns:a16="http://schemas.microsoft.com/office/drawing/2014/main" val="1028522103"/>
                    </a:ext>
                  </a:extLst>
                </a:gridCol>
              </a:tblGrid>
              <a:tr h="279784">
                <a:tc>
                  <a:txBody>
                    <a:bodyPr/>
                    <a:lstStyle/>
                    <a:p>
                      <a:pPr algn="ctr"/>
                      <a:r>
                        <a:rPr lang="en-US" sz="1200" b="0" dirty="0">
                          <a:latin typeface="+mn-lt"/>
                        </a:rPr>
                        <a:t>CLO</a:t>
                      </a:r>
                      <a:endParaRPr lang="ru-RU" sz="1200" b="0" dirty="0">
                        <a:latin typeface="+mn-lt"/>
                      </a:endParaRPr>
                    </a:p>
                  </a:txBody>
                  <a:tcPr/>
                </a:tc>
                <a:tc>
                  <a:txBody>
                    <a:bodyPr/>
                    <a:lstStyle/>
                    <a:p>
                      <a:pPr algn="ctr"/>
                      <a:r>
                        <a:rPr lang="en-US" sz="1200" b="0" dirty="0">
                          <a:latin typeface="+mn-lt"/>
                        </a:rPr>
                        <a:t>HU</a:t>
                      </a:r>
                      <a:endParaRPr lang="ru-RU" sz="1200" b="0" dirty="0">
                        <a:latin typeface="+mn-lt"/>
                      </a:endParaRPr>
                    </a:p>
                  </a:txBody>
                  <a:tcPr/>
                </a:tc>
                <a:tc>
                  <a:txBody>
                    <a:bodyPr/>
                    <a:lstStyle/>
                    <a:p>
                      <a:pPr algn="ctr"/>
                      <a:r>
                        <a:rPr lang="en-US" sz="1200" b="0" dirty="0">
                          <a:latin typeface="+mn-lt"/>
                        </a:rPr>
                        <a:t>RA</a:t>
                      </a:r>
                      <a:endParaRPr lang="ru-RU" sz="1200" b="0" dirty="0">
                        <a:latin typeface="+mn-lt"/>
                      </a:endParaRPr>
                    </a:p>
                  </a:txBody>
                  <a:tcPr/>
                </a:tc>
                <a:tc>
                  <a:txBody>
                    <a:bodyPr/>
                    <a:lstStyle/>
                    <a:p>
                      <a:pPr algn="ctr"/>
                      <a:r>
                        <a:rPr lang="en-US" sz="1200" b="0" dirty="0">
                          <a:latin typeface="+mn-lt"/>
                        </a:rPr>
                        <a:t>RE</a:t>
                      </a:r>
                      <a:endParaRPr lang="ru-RU" sz="1200" b="0" dirty="0">
                        <a:latin typeface="+mn-lt"/>
                      </a:endParaRPr>
                    </a:p>
                  </a:txBody>
                  <a:tcPr/>
                </a:tc>
                <a:extLst>
                  <a:ext uri="{0D108BD9-81ED-4DB2-BD59-A6C34878D82A}">
                    <a16:rowId xmlns:a16="http://schemas.microsoft.com/office/drawing/2014/main" val="3756901216"/>
                  </a:ext>
                </a:extLst>
              </a:tr>
              <a:tr h="279784">
                <a:tc>
                  <a:txBody>
                    <a:bodyPr/>
                    <a:lstStyle/>
                    <a:p>
                      <a:pPr algn="ctr"/>
                      <a:r>
                        <a:rPr lang="en-US" sz="1200" b="0" dirty="0">
                          <a:latin typeface="+mn-lt"/>
                        </a:rPr>
                        <a:t>MOS</a:t>
                      </a:r>
                      <a:endParaRPr lang="ru-RU" sz="1200" b="0" dirty="0">
                        <a:latin typeface="+mn-lt"/>
                      </a:endParaRPr>
                    </a:p>
                  </a:txBody>
                  <a:tcPr/>
                </a:tc>
                <a:tc>
                  <a:txBody>
                    <a:bodyPr/>
                    <a:lstStyle/>
                    <a:p>
                      <a:pPr algn="ctr"/>
                      <a:r>
                        <a:rPr lang="en-US" sz="1200" b="0" dirty="0">
                          <a:latin typeface="+mn-lt"/>
                        </a:rPr>
                        <a:t>UD</a:t>
                      </a:r>
                      <a:endParaRPr lang="ru-RU" sz="1200" b="0" dirty="0">
                        <a:latin typeface="+mn-lt"/>
                      </a:endParaRPr>
                    </a:p>
                  </a:txBody>
                  <a:tcPr/>
                </a:tc>
                <a:tc>
                  <a:txBody>
                    <a:bodyPr/>
                    <a:lstStyle/>
                    <a:p>
                      <a:pPr algn="ctr"/>
                      <a:r>
                        <a:rPr lang="en-US" sz="1200" b="0" dirty="0">
                          <a:latin typeface="+mn-lt"/>
                        </a:rPr>
                        <a:t>PI</a:t>
                      </a:r>
                      <a:endParaRPr lang="ru-RU" sz="1200" b="0" dirty="0">
                        <a:latin typeface="+mn-lt"/>
                      </a:endParaRPr>
                    </a:p>
                  </a:txBody>
                  <a:tcPr/>
                </a:tc>
                <a:tc>
                  <a:txBody>
                    <a:bodyPr/>
                    <a:lstStyle/>
                    <a:p>
                      <a:pPr algn="ctr"/>
                      <a:r>
                        <a:rPr lang="en-US" sz="1200" b="0" dirty="0">
                          <a:latin typeface="+mn-lt"/>
                        </a:rPr>
                        <a:t>CI</a:t>
                      </a:r>
                      <a:endParaRPr lang="ru-RU" sz="1200" b="0" dirty="0">
                        <a:latin typeface="+mn-lt"/>
                      </a:endParaRPr>
                    </a:p>
                  </a:txBody>
                  <a:tcPr/>
                </a:tc>
                <a:extLst>
                  <a:ext uri="{0D108BD9-81ED-4DB2-BD59-A6C34878D82A}">
                    <a16:rowId xmlns:a16="http://schemas.microsoft.com/office/drawing/2014/main" val="3710204225"/>
                  </a:ext>
                </a:extLst>
              </a:tr>
              <a:tr h="279784">
                <a:tc>
                  <a:txBody>
                    <a:bodyPr/>
                    <a:lstStyle/>
                    <a:p>
                      <a:pPr algn="ctr"/>
                      <a:r>
                        <a:rPr lang="en-US" sz="1200" b="0" dirty="0">
                          <a:latin typeface="+mn-lt"/>
                        </a:rPr>
                        <a:t>TU</a:t>
                      </a:r>
                      <a:endParaRPr lang="ru-RU" sz="1200" b="0" dirty="0">
                        <a:latin typeface="+mn-lt"/>
                      </a:endParaRPr>
                    </a:p>
                  </a:txBody>
                  <a:tcPr/>
                </a:tc>
                <a:tc>
                  <a:txBody>
                    <a:bodyPr/>
                    <a:lstStyle/>
                    <a:p>
                      <a:pPr algn="ctr"/>
                      <a:r>
                        <a:rPr lang="en-US" sz="1200" b="0" dirty="0">
                          <a:latin typeface="+mn-lt"/>
                        </a:rPr>
                        <a:t>WI</a:t>
                      </a:r>
                      <a:endParaRPr lang="ru-RU" sz="1200" b="0" dirty="0">
                        <a:latin typeface="+mn-lt"/>
                      </a:endParaRPr>
                    </a:p>
                  </a:txBody>
                  <a:tcPr/>
                </a:tc>
                <a:tc>
                  <a:txBody>
                    <a:bodyPr/>
                    <a:lstStyle/>
                    <a:p>
                      <a:pPr algn="ctr"/>
                      <a:r>
                        <a:rPr lang="en-US" sz="1200" b="0" dirty="0">
                          <a:latin typeface="+mn-lt"/>
                        </a:rPr>
                        <a:t>SCO</a:t>
                      </a:r>
                      <a:endParaRPr lang="ru-RU" sz="1200" b="0" dirty="0">
                        <a:latin typeface="+mn-lt"/>
                      </a:endParaRPr>
                    </a:p>
                  </a:txBody>
                  <a:tcPr/>
                </a:tc>
                <a:tc>
                  <a:txBody>
                    <a:bodyPr/>
                    <a:lstStyle/>
                    <a:p>
                      <a:pPr algn="ctr"/>
                      <a:r>
                        <a:rPr lang="en-US" sz="1200" b="0" dirty="0">
                          <a:latin typeface="+mn-lt"/>
                        </a:rPr>
                        <a:t>GS</a:t>
                      </a:r>
                      <a:endParaRPr lang="ru-RU" sz="1200" b="0" dirty="0">
                        <a:latin typeface="+mn-lt"/>
                      </a:endParaRPr>
                    </a:p>
                  </a:txBody>
                  <a:tcPr/>
                </a:tc>
                <a:extLst>
                  <a:ext uri="{0D108BD9-81ED-4DB2-BD59-A6C34878D82A}">
                    <a16:rowId xmlns:a16="http://schemas.microsoft.com/office/drawing/2014/main" val="749495205"/>
                  </a:ext>
                </a:extLst>
              </a:tr>
              <a:tr h="279784">
                <a:tc>
                  <a:txBody>
                    <a:bodyPr/>
                    <a:lstStyle/>
                    <a:p>
                      <a:pPr algn="ctr"/>
                      <a:r>
                        <a:rPr lang="en-US" sz="1200" b="0" dirty="0">
                          <a:latin typeface="+mn-lt"/>
                        </a:rPr>
                        <a:t>PRE</a:t>
                      </a:r>
                      <a:endParaRPr lang="ru-RU" sz="1200" b="0" dirty="0">
                        <a:latin typeface="+mn-lt"/>
                      </a:endParaRPr>
                    </a:p>
                  </a:txBody>
                  <a:tcPr/>
                </a:tc>
                <a:tc>
                  <a:txBody>
                    <a:bodyPr/>
                    <a:lstStyle/>
                    <a:p>
                      <a:pPr algn="ctr"/>
                      <a:r>
                        <a:rPr lang="en-US" sz="1200" b="0" dirty="0">
                          <a:latin typeface="+mn-lt"/>
                        </a:rPr>
                        <a:t>TA</a:t>
                      </a:r>
                      <a:endParaRPr lang="ru-RU" sz="1200" b="0" dirty="0">
                        <a:latin typeface="+mn-lt"/>
                      </a:endParaRPr>
                    </a:p>
                  </a:txBody>
                  <a:tcPr/>
                </a:tc>
                <a:tc>
                  <a:txBody>
                    <a:bodyPr/>
                    <a:lstStyle/>
                    <a:p>
                      <a:pPr algn="ctr"/>
                      <a:r>
                        <a:rPr lang="en-US" sz="1200" b="0" dirty="0">
                          <a:latin typeface="+mn-lt"/>
                        </a:rPr>
                        <a:t>MI</a:t>
                      </a:r>
                      <a:endParaRPr lang="ru-RU" sz="1200" b="0" dirty="0">
                        <a:latin typeface="+mn-lt"/>
                      </a:endParaRPr>
                    </a:p>
                  </a:txBody>
                  <a:tcPr/>
                </a:tc>
                <a:tc>
                  <a:txBody>
                    <a:bodyPr/>
                    <a:lstStyle/>
                    <a:p>
                      <a:pPr algn="ctr"/>
                      <a:r>
                        <a:rPr lang="en-US" sz="1200" b="0" dirty="0">
                          <a:latin typeface="+mn-lt"/>
                        </a:rPr>
                        <a:t>ND</a:t>
                      </a:r>
                      <a:endParaRPr lang="ru-RU" sz="1200" b="0" dirty="0">
                        <a:latin typeface="+mn-lt"/>
                      </a:endParaRPr>
                    </a:p>
                  </a:txBody>
                  <a:tcPr/>
                </a:tc>
                <a:extLst>
                  <a:ext uri="{0D108BD9-81ED-4DB2-BD59-A6C34878D82A}">
                    <a16:rowId xmlns:a16="http://schemas.microsoft.com/office/drawing/2014/main" val="1686993070"/>
                  </a:ext>
                </a:extLst>
              </a:tr>
              <a:tr h="279784">
                <a:tc>
                  <a:txBody>
                    <a:bodyPr/>
                    <a:lstStyle/>
                    <a:p>
                      <a:pPr algn="ctr"/>
                      <a:r>
                        <a:rPr lang="en-US" sz="1200" b="0" dirty="0">
                          <a:latin typeface="+mn-lt"/>
                        </a:rPr>
                        <a:t>TEM</a:t>
                      </a:r>
                      <a:endParaRPr lang="ru-RU" sz="1200" b="0" dirty="0">
                        <a:latin typeface="+mn-lt"/>
                      </a:endParaRPr>
                    </a:p>
                  </a:txBody>
                  <a:tcPr/>
                </a:tc>
                <a:tc>
                  <a:txBody>
                    <a:bodyPr/>
                    <a:lstStyle/>
                    <a:p>
                      <a:pPr algn="ctr"/>
                      <a:r>
                        <a:rPr lang="en-US" sz="1200" b="0" dirty="0">
                          <a:latin typeface="+mn-lt"/>
                        </a:rPr>
                        <a:t>DI</a:t>
                      </a:r>
                      <a:endParaRPr lang="ru-RU" sz="1200" b="0" dirty="0">
                        <a:latin typeface="+mn-lt"/>
                      </a:endParaRPr>
                    </a:p>
                  </a:txBody>
                  <a:tcPr/>
                </a:tc>
                <a:tc>
                  <a:txBody>
                    <a:bodyPr/>
                    <a:lstStyle/>
                    <a:p>
                      <a:pPr algn="ctr"/>
                      <a:r>
                        <a:rPr lang="en-US" sz="1200" b="0" dirty="0">
                          <a:latin typeface="+mn-lt"/>
                        </a:rPr>
                        <a:t>DIO</a:t>
                      </a:r>
                      <a:endParaRPr lang="ru-RU" sz="1200" b="0" dirty="0">
                        <a:latin typeface="+mn-lt"/>
                      </a:endParaRPr>
                    </a:p>
                  </a:txBody>
                  <a:tcPr/>
                </a:tc>
                <a:tc>
                  <a:txBody>
                    <a:bodyPr/>
                    <a:lstStyle/>
                    <a:p>
                      <a:pPr algn="ctr"/>
                      <a:r>
                        <a:rPr lang="en-US" sz="1200" b="0" dirty="0">
                          <a:latin typeface="+mn-lt"/>
                        </a:rPr>
                        <a:t>BI</a:t>
                      </a:r>
                      <a:endParaRPr lang="ru-RU" sz="1200" b="0" dirty="0">
                        <a:latin typeface="+mn-lt"/>
                      </a:endParaRPr>
                    </a:p>
                  </a:txBody>
                  <a:tcPr/>
                </a:tc>
                <a:extLst>
                  <a:ext uri="{0D108BD9-81ED-4DB2-BD59-A6C34878D82A}">
                    <a16:rowId xmlns:a16="http://schemas.microsoft.com/office/drawing/2014/main" val="2214552092"/>
                  </a:ext>
                </a:extLst>
              </a:tr>
              <a:tr h="279784">
                <a:tc>
                  <a:txBody>
                    <a:bodyPr/>
                    <a:lstStyle/>
                    <a:p>
                      <a:pPr algn="ctr"/>
                      <a:r>
                        <a:rPr lang="en-US" sz="1200" b="0" dirty="0">
                          <a:latin typeface="+mn-lt"/>
                        </a:rPr>
                        <a:t>FO</a:t>
                      </a:r>
                      <a:endParaRPr lang="ru-RU" sz="1200" b="0" dirty="0">
                        <a:latin typeface="+mn-lt"/>
                      </a:endParaRPr>
                    </a:p>
                  </a:txBody>
                  <a:tcPr/>
                </a:tc>
                <a:tc>
                  <a:txBody>
                    <a:bodyPr/>
                    <a:lstStyle/>
                    <a:p>
                      <a:pPr algn="ctr"/>
                      <a:r>
                        <a:rPr lang="en-US" sz="1200" b="0" dirty="0">
                          <a:latin typeface="+mn-lt"/>
                        </a:rPr>
                        <a:t>TION</a:t>
                      </a:r>
                      <a:endParaRPr lang="ru-RU" sz="1200" b="0" dirty="0">
                        <a:latin typeface="+mn-lt"/>
                      </a:endParaRPr>
                    </a:p>
                  </a:txBody>
                  <a:tcPr/>
                </a:tc>
                <a:tc>
                  <a:txBody>
                    <a:bodyPr/>
                    <a:lstStyle/>
                    <a:p>
                      <a:pPr algn="ctr"/>
                      <a:r>
                        <a:rPr lang="en-US" sz="1200" b="0" dirty="0">
                          <a:latin typeface="+mn-lt"/>
                        </a:rPr>
                        <a:t>PE</a:t>
                      </a:r>
                      <a:endParaRPr lang="ru-RU" sz="1200" b="0" dirty="0">
                        <a:latin typeface="+mn-lt"/>
                      </a:endParaRPr>
                    </a:p>
                  </a:txBody>
                  <a:tcPr/>
                </a:tc>
                <a:tc>
                  <a:txBody>
                    <a:bodyPr/>
                    <a:lstStyle/>
                    <a:p>
                      <a:pPr algn="ctr"/>
                      <a:r>
                        <a:rPr lang="en-US" sz="1200" b="0" dirty="0">
                          <a:latin typeface="+mn-lt"/>
                        </a:rPr>
                        <a:t>TY</a:t>
                      </a:r>
                      <a:endParaRPr lang="ru-RU" sz="1200" b="0" dirty="0">
                        <a:latin typeface="+mn-lt"/>
                      </a:endParaRPr>
                    </a:p>
                  </a:txBody>
                  <a:tcPr/>
                </a:tc>
                <a:extLst>
                  <a:ext uri="{0D108BD9-81ED-4DB2-BD59-A6C34878D82A}">
                    <a16:rowId xmlns:a16="http://schemas.microsoft.com/office/drawing/2014/main" val="888960692"/>
                  </a:ext>
                </a:extLst>
              </a:tr>
            </a:tbl>
          </a:graphicData>
        </a:graphic>
      </p:graphicFrame>
      <p:sp>
        <p:nvSpPr>
          <p:cNvPr id="16" name="TextBox 15"/>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6.1. QUIZ. COMPETITIVE GAMES</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 y="0"/>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a:t>12</a:t>
            </a:r>
          </a:p>
        </p:txBody>
      </p:sp>
      <p:sp>
        <p:nvSpPr>
          <p:cNvPr id="24" name="TextBox 23"/>
          <p:cNvSpPr txBox="1"/>
          <p:nvPr/>
        </p:nvSpPr>
        <p:spPr>
          <a:xfrm>
            <a:off x="471872" y="1330883"/>
            <a:ext cx="6700823" cy="4201150"/>
          </a:xfrm>
          <a:prstGeom prst="rect">
            <a:avLst/>
          </a:prstGeom>
          <a:noFill/>
        </p:spPr>
        <p:txBody>
          <a:bodyPr wrap="square" rtlCol="0">
            <a:spAutoFit/>
          </a:bodyPr>
          <a:lstStyle/>
          <a:p>
            <a:pPr algn="just">
              <a:spcAft>
                <a:spcPts val="600"/>
              </a:spcAft>
            </a:pPr>
            <a:r>
              <a:rPr lang="en-US" sz="1400" dirty="0">
                <a:highlight>
                  <a:srgbClr val="000000">
                    <a:alpha val="0"/>
                  </a:srgbClr>
                </a:highlight>
              </a:rPr>
              <a:t>Role-playing, business and theatrical games are one of the interactive learning technologies. Today, the method of </a:t>
            </a:r>
            <a:r>
              <a:rPr lang="en-US" sz="1400" dirty="0" err="1">
                <a:highlight>
                  <a:srgbClr val="000000">
                    <a:alpha val="0"/>
                  </a:srgbClr>
                </a:highlight>
              </a:rPr>
              <a:t>theatricalization</a:t>
            </a:r>
            <a:r>
              <a:rPr lang="en-US" sz="1400" dirty="0">
                <a:highlight>
                  <a:srgbClr val="000000">
                    <a:alpha val="0"/>
                  </a:srgbClr>
                </a:highlight>
              </a:rPr>
              <a:t> is actively used at all levels of education. </a:t>
            </a:r>
          </a:p>
          <a:p>
            <a:pPr algn="just">
              <a:spcAft>
                <a:spcPts val="600"/>
              </a:spcAft>
            </a:pPr>
            <a:r>
              <a:rPr lang="en-US" sz="1400" dirty="0">
                <a:highlight>
                  <a:srgbClr val="000000">
                    <a:alpha val="0"/>
                  </a:srgbClr>
                </a:highlight>
              </a:rPr>
              <a:t>Theatrical performances on the theme of climate change can be prepared in advance with special costumes. Such performances can be shown both at school events and outside of school, for example on public themed holidays, promotions. </a:t>
            </a:r>
          </a:p>
          <a:p>
            <a:pPr algn="just">
              <a:spcAft>
                <a:spcPts val="600"/>
              </a:spcAft>
            </a:pPr>
            <a:r>
              <a:rPr lang="en-US" sz="1400" dirty="0">
                <a:highlight>
                  <a:srgbClr val="000000">
                    <a:alpha val="0"/>
                  </a:srgbClr>
                </a:highlight>
              </a:rPr>
              <a:t>Spontaneous theatrical productions are very popular in camps, expeditions, and other non-formal settings. In this case, children quickly  invent the scenario with a fairly simple content, but with a bright emotional coloring. Costumes are prepared from improvised materials and can be quite symbolic. Such productions, from the idea to the performance, usually take place in one day. This approach mobilizes the creative imagination of participants, it does not require them to have professional acting skills, so a large number of children take part in them happily. </a:t>
            </a:r>
          </a:p>
          <a:p>
            <a:pPr lvl="0" algn="just">
              <a:spcAft>
                <a:spcPts val="600"/>
              </a:spcAft>
            </a:pPr>
            <a:r>
              <a:rPr lang="en-US" sz="1400" dirty="0">
                <a:highlight>
                  <a:srgbClr val="000000">
                    <a:alpha val="0"/>
                  </a:srgbClr>
                </a:highlight>
              </a:rPr>
              <a:t>In 2019, during the thematic shift at the Russian Child Center "</a:t>
            </a:r>
            <a:r>
              <a:rPr lang="en-US" sz="1400" dirty="0" err="1">
                <a:highlight>
                  <a:srgbClr val="000000">
                    <a:alpha val="0"/>
                  </a:srgbClr>
                </a:highlight>
              </a:rPr>
              <a:t>Orlyonok</a:t>
            </a:r>
            <a:r>
              <a:rPr lang="en-US" sz="1400" dirty="0">
                <a:highlight>
                  <a:srgbClr val="000000">
                    <a:alpha val="0"/>
                  </a:srgbClr>
                </a:highlight>
              </a:rPr>
              <a:t>", after a lecture on climate change topic, students participating In "Climate Box" projects, prepared creative scenes on two of the topics related to the consequences of climate change: "Forest Conservation" and "Water Resources Reduction". In a humorous way, children acted mini-plays.</a:t>
            </a:r>
          </a:p>
        </p:txBody>
      </p:sp>
      <p:pic>
        <p:nvPicPr>
          <p:cNvPr id="62466" name="Picture 2" descr="D:\Users\user\Desktop\игровые формы\12.06. экологический театр Климатический апокалипсис\DSCN6907.JPG"/>
          <p:cNvPicPr>
            <a:picLocks noChangeAspect="1" noChangeArrowheads="1"/>
          </p:cNvPicPr>
          <p:nvPr/>
        </p:nvPicPr>
        <p:blipFill>
          <a:blip r:embed="rId5" cstate="print"/>
          <a:srcRect/>
          <a:stretch>
            <a:fillRect/>
          </a:stretch>
        </p:blipFill>
        <p:spPr bwMode="auto">
          <a:xfrm>
            <a:off x="7257939" y="1474729"/>
            <a:ext cx="4667105" cy="3500327"/>
          </a:xfrm>
          <a:prstGeom prst="rect">
            <a:avLst/>
          </a:prstGeom>
          <a:noFill/>
        </p:spPr>
      </p:pic>
      <p:pic>
        <p:nvPicPr>
          <p:cNvPr id="31" name="Рисунок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7448" y="5076865"/>
            <a:ext cx="1799844" cy="1443560"/>
          </a:xfrm>
          <a:prstGeom prst="rect">
            <a:avLst/>
          </a:prstGeom>
        </p:spPr>
      </p:pic>
      <p:sp>
        <p:nvSpPr>
          <p:cNvPr id="9" name="TextBox 8"/>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6.2. THEATRICAL GAMES</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13</a:t>
            </a:r>
          </a:p>
        </p:txBody>
      </p:sp>
      <p:sp>
        <p:nvSpPr>
          <p:cNvPr id="7" name="TextBox 6"/>
          <p:cNvSpPr txBox="1"/>
          <p:nvPr/>
        </p:nvSpPr>
        <p:spPr>
          <a:xfrm>
            <a:off x="537838" y="1246347"/>
            <a:ext cx="6449816" cy="1831271"/>
          </a:xfrm>
          <a:prstGeom prst="rect">
            <a:avLst/>
          </a:prstGeom>
          <a:noFill/>
        </p:spPr>
        <p:txBody>
          <a:bodyPr wrap="square" rtlCol="0">
            <a:spAutoFit/>
          </a:bodyPr>
          <a:lstStyle/>
          <a:p>
            <a:pPr algn="just">
              <a:spcAft>
                <a:spcPts val="600"/>
              </a:spcAft>
            </a:pPr>
            <a:r>
              <a:rPr lang="en-US" sz="1400" dirty="0">
                <a:highlight>
                  <a:srgbClr val="000000">
                    <a:alpha val="0"/>
                  </a:srgbClr>
                </a:highlight>
              </a:rPr>
              <a:t>The demonstration can be held both in the classroom and at an extracurricular event, depending on the topic and objectives of the event, for example:</a:t>
            </a:r>
          </a:p>
          <a:p>
            <a:pPr indent="531813" algn="just">
              <a:spcAft>
                <a:spcPts val="600"/>
              </a:spcAft>
              <a:buFont typeface="Wingdings" pitchFamily="2" charset="2"/>
              <a:buChar char="ü"/>
            </a:pPr>
            <a:r>
              <a:rPr lang="en-US" sz="1400" dirty="0">
                <a:highlight>
                  <a:srgbClr val="000000">
                    <a:alpha val="0"/>
                  </a:srgbClr>
                </a:highlight>
              </a:rPr>
              <a:t>demonstration of energy-saving (resource-saving) equipment’s;</a:t>
            </a:r>
          </a:p>
          <a:p>
            <a:pPr indent="531813" algn="just">
              <a:spcAft>
                <a:spcPts val="600"/>
              </a:spcAft>
              <a:buFont typeface="Wingdings" pitchFamily="2" charset="2"/>
              <a:buChar char="ü"/>
            </a:pPr>
            <a:r>
              <a:rPr lang="en-US" sz="1400" dirty="0">
                <a:highlight>
                  <a:srgbClr val="000000">
                    <a:alpha val="0"/>
                  </a:srgbClr>
                </a:highlight>
              </a:rPr>
              <a:t>watching films, cartoons, TV shows and other media products on consequences of climate change  topic and ways to reduce the impact on the climate;</a:t>
            </a:r>
          </a:p>
          <a:p>
            <a:pPr indent="531813" algn="just">
              <a:spcAft>
                <a:spcPts val="600"/>
              </a:spcAft>
              <a:buFont typeface="Wingdings" pitchFamily="2" charset="2"/>
              <a:buChar char="ü"/>
            </a:pPr>
            <a:r>
              <a:rPr lang="en-US" sz="1400" dirty="0">
                <a:highlight>
                  <a:srgbClr val="000000">
                    <a:alpha val="0"/>
                  </a:srgbClr>
                </a:highlight>
              </a:rPr>
              <a:t>presenting other visualizations about the effects of climate change and ways to reduce the impact on climate.</a:t>
            </a:r>
          </a:p>
        </p:txBody>
      </p:sp>
      <p:pic>
        <p:nvPicPr>
          <p:cNvPr id="14" name="Picture 4" descr="I:\DCIM\100NIKON\DSCN7710.JPG"/>
          <p:cNvPicPr>
            <a:picLocks noChangeAspect="1" noChangeArrowheads="1"/>
          </p:cNvPicPr>
          <p:nvPr/>
        </p:nvPicPr>
        <p:blipFill>
          <a:blip r:embed="rId5" cstate="print"/>
          <a:srcRect/>
          <a:stretch>
            <a:fillRect/>
          </a:stretch>
        </p:blipFill>
        <p:spPr bwMode="auto">
          <a:xfrm>
            <a:off x="7753810" y="1028209"/>
            <a:ext cx="3906190" cy="2929642"/>
          </a:xfrm>
          <a:prstGeom prst="rect">
            <a:avLst/>
          </a:prstGeom>
          <a:noFill/>
          <a:ln w="9525">
            <a:noFill/>
            <a:miter lim="800000"/>
            <a:headEnd/>
            <a:tailEnd/>
          </a:ln>
          <a:effectLst/>
        </p:spPr>
      </p:pic>
      <p:pic>
        <p:nvPicPr>
          <p:cNvPr id="16" name="Picture 16" descr="ispytanie-antarktikoj-globalnoe-poteplenie"/>
          <p:cNvPicPr>
            <a:picLocks noChangeAspect="1" noChangeArrowheads="1"/>
          </p:cNvPicPr>
          <p:nvPr/>
        </p:nvPicPr>
        <p:blipFill>
          <a:blip r:embed="rId6" cstate="print"/>
          <a:srcRect/>
          <a:stretch>
            <a:fillRect/>
          </a:stretch>
        </p:blipFill>
        <p:spPr bwMode="auto">
          <a:xfrm>
            <a:off x="7708239" y="4189863"/>
            <a:ext cx="1501984" cy="2224092"/>
          </a:xfrm>
          <a:prstGeom prst="rect">
            <a:avLst/>
          </a:prstGeom>
          <a:noFill/>
          <a:effectLst/>
        </p:spPr>
      </p:pic>
      <p:pic>
        <p:nvPicPr>
          <p:cNvPr id="17" name="Picture 4" descr="ÐÐ¾ÑÐ¾Ð¶ÐµÐµ Ð¸Ð·Ð¾Ð±ÑÐ°Ð¶ÐµÐ½Ð¸Ðµ"/>
          <p:cNvPicPr>
            <a:picLocks noChangeAspect="1" noChangeArrowheads="1"/>
          </p:cNvPicPr>
          <p:nvPr/>
        </p:nvPicPr>
        <p:blipFill>
          <a:blip r:embed="rId7" cstate="print"/>
          <a:srcRect/>
          <a:stretch>
            <a:fillRect/>
          </a:stretch>
        </p:blipFill>
        <p:spPr bwMode="auto">
          <a:xfrm>
            <a:off x="9680036" y="4635062"/>
            <a:ext cx="2212831" cy="1450428"/>
          </a:xfrm>
          <a:prstGeom prst="rect">
            <a:avLst/>
          </a:prstGeom>
          <a:noFill/>
          <a:effectLst/>
        </p:spPr>
      </p:pic>
      <p:sp>
        <p:nvSpPr>
          <p:cNvPr id="11" name="TextBox 10"/>
          <p:cNvSpPr txBox="1"/>
          <p:nvPr/>
        </p:nvSpPr>
        <p:spPr>
          <a:xfrm>
            <a:off x="537838" y="3551135"/>
            <a:ext cx="6420246" cy="2416046"/>
          </a:xfrm>
          <a:prstGeom prst="rect">
            <a:avLst/>
          </a:prstGeom>
          <a:noFill/>
        </p:spPr>
        <p:txBody>
          <a:bodyPr wrap="square" rtlCol="0">
            <a:spAutoFit/>
          </a:bodyPr>
          <a:lstStyle/>
          <a:p>
            <a:pPr indent="531813" algn="just">
              <a:spcAft>
                <a:spcPts val="600"/>
              </a:spcAft>
            </a:pPr>
            <a:r>
              <a:rPr lang="en-US" sz="1400" b="1" dirty="0">
                <a:solidFill>
                  <a:srgbClr val="0070C0"/>
                </a:solidFill>
                <a:highlight>
                  <a:srgbClr val="000000">
                    <a:alpha val="0"/>
                  </a:srgbClr>
                </a:highlight>
              </a:rPr>
              <a:t>Meetings with experts. </a:t>
            </a:r>
          </a:p>
          <a:p>
            <a:pPr algn="just">
              <a:spcAft>
                <a:spcPts val="600"/>
              </a:spcAft>
            </a:pPr>
            <a:r>
              <a:rPr lang="en-US" sz="1400" dirty="0">
                <a:highlight>
                  <a:srgbClr val="000000">
                    <a:alpha val="0"/>
                  </a:srgbClr>
                </a:highlight>
              </a:rPr>
              <a:t>During extracurricular activities, climate scientists are invited to talk about the system of meteorological observations in the region, the findings of observations in recent years, and the consequences of climate change. You can also invite: </a:t>
            </a:r>
          </a:p>
          <a:p>
            <a:pPr indent="531813" algn="just">
              <a:spcAft>
                <a:spcPts val="600"/>
              </a:spcAft>
              <a:buFontTx/>
              <a:buChar char="-"/>
            </a:pPr>
            <a:r>
              <a:rPr lang="en-US" sz="1400" dirty="0">
                <a:highlight>
                  <a:srgbClr val="000000">
                    <a:alpha val="0"/>
                  </a:srgbClr>
                </a:highlight>
              </a:rPr>
              <a:t>experts of specially protected nature conservation areas;</a:t>
            </a:r>
          </a:p>
          <a:p>
            <a:pPr indent="531813" algn="just">
              <a:spcAft>
                <a:spcPts val="600"/>
              </a:spcAft>
              <a:buFontTx/>
              <a:buChar char="-"/>
            </a:pPr>
            <a:r>
              <a:rPr lang="en-US" sz="1400" dirty="0">
                <a:highlight>
                  <a:srgbClr val="000000">
                    <a:alpha val="0"/>
                  </a:srgbClr>
                </a:highlight>
              </a:rPr>
              <a:t>experts of organizations implementing low-carbon production technologies;</a:t>
            </a:r>
          </a:p>
          <a:p>
            <a:pPr indent="531813" algn="just">
              <a:spcAft>
                <a:spcPts val="600"/>
              </a:spcAft>
              <a:buFontTx/>
              <a:buChar char="-"/>
            </a:pPr>
            <a:r>
              <a:rPr lang="en-US" sz="1400" dirty="0">
                <a:highlight>
                  <a:srgbClr val="000000">
                    <a:alpha val="0"/>
                  </a:srgbClr>
                </a:highlight>
              </a:rPr>
              <a:t>social workers involved in organizing events to reduce the burden on the climate;</a:t>
            </a:r>
          </a:p>
          <a:p>
            <a:pPr indent="531813" algn="just">
              <a:spcAft>
                <a:spcPts val="600"/>
              </a:spcAft>
              <a:buFontTx/>
              <a:buChar char="-"/>
            </a:pPr>
            <a:r>
              <a:rPr lang="en-US" sz="1400" dirty="0">
                <a:highlight>
                  <a:srgbClr val="000000">
                    <a:alpha val="0"/>
                  </a:srgbClr>
                </a:highlight>
              </a:rPr>
              <a:t>scientists from leading scientific organizations that deal with climate issues.</a:t>
            </a:r>
          </a:p>
        </p:txBody>
      </p:sp>
      <p:sp>
        <p:nvSpPr>
          <p:cNvPr id="12" name="TextBox 11"/>
          <p:cNvSpPr txBox="1"/>
          <p:nvPr/>
        </p:nvSpPr>
        <p:spPr>
          <a:xfrm>
            <a:off x="537838" y="143426"/>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7. DEMONSTRATIONS. MEETINGS WITH EXPERTS</a:t>
            </a:r>
          </a:p>
        </p:txBody>
      </p:sp>
    </p:spTree>
    <p:extLst>
      <p:ext uri="{BB962C8B-B14F-4D97-AF65-F5344CB8AC3E}">
        <p14:creationId xmlns:p14="http://schemas.microsoft.com/office/powerpoint/2010/main" val="41705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14</a:t>
            </a:r>
          </a:p>
        </p:txBody>
      </p:sp>
      <p:sp>
        <p:nvSpPr>
          <p:cNvPr id="7" name="TextBox 6"/>
          <p:cNvSpPr txBox="1"/>
          <p:nvPr/>
        </p:nvSpPr>
        <p:spPr>
          <a:xfrm>
            <a:off x="519762" y="1312722"/>
            <a:ext cx="5867390" cy="3862596"/>
          </a:xfrm>
          <a:prstGeom prst="rect">
            <a:avLst/>
          </a:prstGeom>
          <a:noFill/>
        </p:spPr>
        <p:txBody>
          <a:bodyPr wrap="square" rtlCol="0">
            <a:spAutoFit/>
          </a:bodyPr>
          <a:lstStyle/>
          <a:p>
            <a:pPr indent="354013" algn="just">
              <a:spcAft>
                <a:spcPts val="600"/>
              </a:spcAft>
            </a:pPr>
            <a:r>
              <a:rPr lang="en-US" sz="1400" b="1" dirty="0">
                <a:solidFill>
                  <a:srgbClr val="0070C0"/>
                </a:solidFill>
                <a:highlight>
                  <a:srgbClr val="000000">
                    <a:alpha val="0"/>
                  </a:srgbClr>
                </a:highlight>
              </a:rPr>
              <a:t>Theme parties, festivals of creativity and imagination; the contests are usually dedicated to the international environmental dates: </a:t>
            </a:r>
          </a:p>
          <a:p>
            <a:pPr indent="176213" algn="just">
              <a:spcAft>
                <a:spcPts val="600"/>
              </a:spcAft>
              <a:buFontTx/>
              <a:buChar char="-"/>
            </a:pPr>
            <a:r>
              <a:rPr lang="en-US" sz="1400" dirty="0">
                <a:highlight>
                  <a:srgbClr val="000000">
                    <a:alpha val="0"/>
                  </a:srgbClr>
                </a:highlight>
              </a:rPr>
              <a:t> Earth day (March 20),  </a:t>
            </a:r>
          </a:p>
          <a:p>
            <a:pPr indent="176213" algn="just">
              <a:spcAft>
                <a:spcPts val="600"/>
              </a:spcAft>
              <a:buFontTx/>
              <a:buChar char="-"/>
            </a:pPr>
            <a:r>
              <a:rPr lang="en-US" sz="1400" dirty="0">
                <a:highlight>
                  <a:srgbClr val="000000">
                    <a:alpha val="0"/>
                  </a:srgbClr>
                </a:highlight>
              </a:rPr>
              <a:t> World Water Day (March 22),</a:t>
            </a:r>
          </a:p>
          <a:p>
            <a:pPr indent="176213" algn="just">
              <a:spcAft>
                <a:spcPts val="600"/>
              </a:spcAft>
              <a:buFontTx/>
              <a:buChar char="-"/>
            </a:pPr>
            <a:r>
              <a:rPr lang="en-US" sz="1400" dirty="0">
                <a:highlight>
                  <a:srgbClr val="000000">
                    <a:alpha val="0"/>
                  </a:srgbClr>
                </a:highlight>
              </a:rPr>
              <a:t> World Wildlife Day (March 3), </a:t>
            </a:r>
          </a:p>
          <a:p>
            <a:pPr indent="176213" algn="just">
              <a:spcAft>
                <a:spcPts val="600"/>
              </a:spcAft>
              <a:buFontTx/>
              <a:buChar char="-"/>
            </a:pPr>
            <a:r>
              <a:rPr lang="en-US" sz="1400" dirty="0">
                <a:highlight>
                  <a:srgbClr val="000000">
                    <a:alpha val="0"/>
                  </a:srgbClr>
                </a:highlight>
              </a:rPr>
              <a:t> World Meteorological Day (March 23), which is held to raise awareness on the possible consequences of climate change among the general public, </a:t>
            </a:r>
          </a:p>
          <a:p>
            <a:pPr indent="176213" algn="just">
              <a:spcAft>
                <a:spcPts val="600"/>
              </a:spcAft>
              <a:buFontTx/>
              <a:buChar char="-"/>
            </a:pPr>
            <a:r>
              <a:rPr lang="en-US" sz="1400" dirty="0">
                <a:highlight>
                  <a:srgbClr val="000000">
                    <a:alpha val="0"/>
                  </a:srgbClr>
                </a:highlight>
              </a:rPr>
              <a:t> Earth Hour (March 24), </a:t>
            </a:r>
          </a:p>
          <a:p>
            <a:pPr indent="176213" algn="just">
              <a:spcAft>
                <a:spcPts val="600"/>
              </a:spcAft>
              <a:buFontTx/>
              <a:buChar char="-"/>
            </a:pPr>
            <a:r>
              <a:rPr lang="en-US" sz="1400" dirty="0">
                <a:highlight>
                  <a:srgbClr val="000000">
                    <a:alpha val="0"/>
                  </a:srgbClr>
                </a:highlight>
              </a:rPr>
              <a:t> International Mother Earth day (April 22). </a:t>
            </a:r>
          </a:p>
          <a:p>
            <a:pPr algn="just">
              <a:spcAft>
                <a:spcPts val="600"/>
              </a:spcAft>
            </a:pPr>
            <a:r>
              <a:rPr lang="en-US" sz="1400" dirty="0">
                <a:highlight>
                  <a:srgbClr val="000000">
                    <a:alpha val="0"/>
                  </a:srgbClr>
                </a:highlight>
              </a:rPr>
              <a:t>During these days, competitions are held for theater productions, readers and authors, drawings and posters on climate change. Properly captured children's drawings and posters prepared for these events can be used as information material for booklets, calendars, and other products. You can prepare materials for the exhibition for such events in advance, during the year. </a:t>
            </a:r>
          </a:p>
        </p:txBody>
      </p:sp>
      <p:pic>
        <p:nvPicPr>
          <p:cNvPr id="12" name="Picture 21">
            <a:extLst>
              <a:ext uri="{FF2B5EF4-FFF2-40B4-BE49-F238E27FC236}">
                <a16:creationId xmlns:a16="http://schemas.microsoft.com/office/drawing/2014/main" id="{3028EBD0-D2B4-5841-BF5E-5D7687F583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r="-2"/>
          <a:stretch/>
        </p:blipFill>
        <p:spPr>
          <a:xfrm>
            <a:off x="6753293" y="1344862"/>
            <a:ext cx="4860775" cy="2824850"/>
          </a:xfrm>
          <a:prstGeom prst="rect">
            <a:avLst/>
          </a:prstGeom>
        </p:spPr>
      </p:pic>
      <p:pic>
        <p:nvPicPr>
          <p:cNvPr id="14" name="Picture 25">
            <a:extLst>
              <a:ext uri="{FF2B5EF4-FFF2-40B4-BE49-F238E27FC236}">
                <a16:creationId xmlns:a16="http://schemas.microsoft.com/office/drawing/2014/main" id="{4C3D0D0B-D29C-3F4C-A2E7-C1690F76E3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88386" y="4266256"/>
            <a:ext cx="1651224" cy="1080000"/>
          </a:xfrm>
          <a:prstGeom prst="rect">
            <a:avLst/>
          </a:prstGeom>
        </p:spPr>
      </p:pic>
      <p:pic>
        <p:nvPicPr>
          <p:cNvPr id="15" name="Grafik 28">
            <a:extLst>
              <a:ext uri="{FF2B5EF4-FFF2-40B4-BE49-F238E27FC236}">
                <a16:creationId xmlns:a16="http://schemas.microsoft.com/office/drawing/2014/main" id="{4EACC583-C6BA-4349-96A3-19491336F165}"/>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8436799" y="4279521"/>
            <a:ext cx="1379581" cy="1080000"/>
          </a:xfrm>
          <a:prstGeom prst="rect">
            <a:avLst/>
          </a:prstGeom>
          <a:noFill/>
          <a:ln>
            <a:noFill/>
          </a:ln>
        </p:spPr>
      </p:pic>
      <p:pic>
        <p:nvPicPr>
          <p:cNvPr id="16" name="Picture 4" descr="C:\Users\ЕЛЕНА\Desktop\климатическая шкатулка\фото клим.шкат\ФОТО очный этап\DSC06192.JPG"/>
          <p:cNvPicPr>
            <a:picLocks noChangeAspect="1" noChangeArrowheads="1"/>
          </p:cNvPicPr>
          <p:nvPr/>
        </p:nvPicPr>
        <p:blipFill>
          <a:blip r:embed="rId8" cstate="print"/>
          <a:srcRect/>
          <a:stretch>
            <a:fillRect/>
          </a:stretch>
        </p:blipFill>
        <p:spPr bwMode="auto">
          <a:xfrm>
            <a:off x="6757281" y="4311983"/>
            <a:ext cx="1511346" cy="1080000"/>
          </a:xfrm>
          <a:prstGeom prst="rect">
            <a:avLst/>
          </a:prstGeom>
          <a:noFill/>
          <a:ln w="9525">
            <a:noFill/>
            <a:miter lim="800000"/>
            <a:headEnd/>
            <a:tailEnd/>
          </a:ln>
        </p:spPr>
      </p:pic>
      <p:sp>
        <p:nvSpPr>
          <p:cNvPr id="18" name="TextBox 17"/>
          <p:cNvSpPr txBox="1"/>
          <p:nvPr/>
        </p:nvSpPr>
        <p:spPr>
          <a:xfrm>
            <a:off x="559558" y="5581935"/>
            <a:ext cx="11136573" cy="523220"/>
          </a:xfrm>
          <a:prstGeom prst="rect">
            <a:avLst/>
          </a:prstGeom>
          <a:noFill/>
        </p:spPr>
        <p:txBody>
          <a:bodyPr wrap="square" rtlCol="0">
            <a:spAutoFit/>
          </a:bodyPr>
          <a:lstStyle/>
          <a:p>
            <a:r>
              <a:rPr lang="en-US" sz="1400" dirty="0">
                <a:highlight>
                  <a:srgbClr val="000000">
                    <a:alpha val="0"/>
                  </a:srgbClr>
                </a:highlight>
              </a:rPr>
              <a:t>For example, the photo contest "Weather gets nervous", where children during the school year take photos of unusual or dangerous weather events (hurricanes, thunderstorms, storms, floods) and then these works are presented at a photo exhibition for world meteorological day.</a:t>
            </a:r>
            <a:endParaRPr lang="ru-RU" sz="1400" dirty="0"/>
          </a:p>
        </p:txBody>
      </p:sp>
      <p:sp>
        <p:nvSpPr>
          <p:cNvPr id="13" name="TextBox 12"/>
          <p:cNvSpPr txBox="1"/>
          <p:nvPr/>
        </p:nvSpPr>
        <p:spPr>
          <a:xfrm>
            <a:off x="184081" y="140222"/>
            <a:ext cx="9002450" cy="954107"/>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8. MASS HOLIDAYS </a:t>
            </a:r>
          </a:p>
          <a:p>
            <a:r>
              <a:rPr lang="en-US" sz="2800" b="1" dirty="0">
                <a:solidFill>
                  <a:srgbClr val="0070C0"/>
                </a:solidFill>
                <a:highlight>
                  <a:srgbClr val="000000">
                    <a:alpha val="0"/>
                  </a:srgbClr>
                </a:highlight>
                <a:latin typeface="Arial Narrow"/>
              </a:rPr>
              <a:t>(COLLECTIVE AND CREATIVE AFFAIRS)</a:t>
            </a:r>
          </a:p>
        </p:txBody>
      </p:sp>
    </p:spTree>
    <p:extLst>
      <p:ext uri="{BB962C8B-B14F-4D97-AF65-F5344CB8AC3E}">
        <p14:creationId xmlns:p14="http://schemas.microsoft.com/office/powerpoint/2010/main" val="417053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15</a:t>
            </a:r>
          </a:p>
        </p:txBody>
      </p:sp>
      <p:sp>
        <p:nvSpPr>
          <p:cNvPr id="7" name="TextBox 6"/>
          <p:cNvSpPr txBox="1"/>
          <p:nvPr/>
        </p:nvSpPr>
        <p:spPr>
          <a:xfrm>
            <a:off x="506438" y="1599371"/>
            <a:ext cx="5867066" cy="2462213"/>
          </a:xfrm>
          <a:prstGeom prst="rect">
            <a:avLst/>
          </a:prstGeom>
          <a:noFill/>
        </p:spPr>
        <p:txBody>
          <a:bodyPr wrap="square" rtlCol="0">
            <a:spAutoFit/>
          </a:bodyPr>
          <a:lstStyle/>
          <a:p>
            <a:pPr algn="just"/>
            <a:r>
              <a:rPr lang="en-US" sz="1400" dirty="0">
                <a:highlight>
                  <a:srgbClr val="000000">
                    <a:alpha val="0"/>
                  </a:srgbClr>
                </a:highlight>
              </a:rPr>
              <a:t>Gardening campaigns, collecting plastic bottles and caps, batteries, and waste paper. Competitions for creative work on "recycling" topic, for example plastic bottles recycling in the household or decorating a Christmas Tree with used light bulbs, which turn into toys, animals, stars and other Christmas decorations, with the help of creativity and imagination of children, parents and teachers. </a:t>
            </a:r>
          </a:p>
          <a:p>
            <a:pPr algn="just"/>
            <a:r>
              <a:rPr lang="en-US" sz="1400" dirty="0">
                <a:highlight>
                  <a:srgbClr val="000000">
                    <a:alpha val="0"/>
                  </a:srgbClr>
                </a:highlight>
              </a:rPr>
              <a:t>‘Tree for Recycling" campaign is being held in the Ecological and Biological Center of Sochi. After the New Year holidays, residents of the city bring Christmas Trees to process into wood chips, and then to use for bedding for animals, filling garden paths and other needs. </a:t>
            </a:r>
          </a:p>
          <a:p>
            <a:pPr>
              <a:buFontTx/>
              <a:buChar char="-"/>
            </a:pPr>
            <a:endParaRPr lang="ru-RU" sz="1400" b="1" dirty="0">
              <a:solidFill>
                <a:srgbClr val="0070C0"/>
              </a:solidFill>
            </a:endParaRPr>
          </a:p>
        </p:txBody>
      </p:sp>
      <p:pic>
        <p:nvPicPr>
          <p:cNvPr id="12" name="Picture 8" descr="ÐÐ°ÑÑÐ¸Ð½ÐºÐ¸ Ð¿Ð¾ Ð·Ð°Ð¿ÑÐ¾ÑÑ Ð½Ð¾Ð²Ð¾Ð³Ð¾Ð´Ð½Ð¸Ðµ Ð¸Ð³ÑÑÑÐºÐ¸ Ð¸Ð· Ð»Ð°Ð¼Ð¿Ð¾ÑÐµÐº"/>
          <p:cNvPicPr>
            <a:picLocks noChangeAspect="1" noChangeArrowheads="1"/>
          </p:cNvPicPr>
          <p:nvPr/>
        </p:nvPicPr>
        <p:blipFill>
          <a:blip r:embed="rId5" cstate="print"/>
          <a:srcRect/>
          <a:stretch>
            <a:fillRect/>
          </a:stretch>
        </p:blipFill>
        <p:spPr bwMode="auto">
          <a:xfrm>
            <a:off x="8183715" y="5004046"/>
            <a:ext cx="1680000" cy="1260000"/>
          </a:xfrm>
          <a:prstGeom prst="rect">
            <a:avLst/>
          </a:prstGeom>
          <a:noFill/>
          <a:effectLst/>
        </p:spPr>
      </p:pic>
      <p:pic>
        <p:nvPicPr>
          <p:cNvPr id="25603" name="Picture 3" descr="E:\фото для ПРООН\P1180698.JPG"/>
          <p:cNvPicPr>
            <a:picLocks noChangeAspect="1" noChangeArrowheads="1"/>
          </p:cNvPicPr>
          <p:nvPr/>
        </p:nvPicPr>
        <p:blipFill>
          <a:blip r:embed="rId6" cstate="print"/>
          <a:srcRect/>
          <a:stretch>
            <a:fillRect/>
          </a:stretch>
        </p:blipFill>
        <p:spPr bwMode="auto">
          <a:xfrm>
            <a:off x="6794938" y="1040524"/>
            <a:ext cx="5003924" cy="3752943"/>
          </a:xfrm>
          <a:prstGeom prst="rect">
            <a:avLst/>
          </a:prstGeom>
          <a:noFill/>
        </p:spPr>
      </p:pic>
      <p:sp>
        <p:nvSpPr>
          <p:cNvPr id="15" name="TextBox 14"/>
          <p:cNvSpPr txBox="1"/>
          <p:nvPr/>
        </p:nvSpPr>
        <p:spPr>
          <a:xfrm>
            <a:off x="6755698" y="1041740"/>
            <a:ext cx="3391786" cy="400110"/>
          </a:xfrm>
          <a:prstGeom prst="rect">
            <a:avLst/>
          </a:prstGeom>
          <a:noFill/>
        </p:spPr>
        <p:txBody>
          <a:bodyPr wrap="square" rtlCol="0">
            <a:spAutoFit/>
          </a:bodyPr>
          <a:lstStyle/>
          <a:p>
            <a:r>
              <a:rPr lang="en-US" sz="1000" b="1" i="1" dirty="0">
                <a:solidFill>
                  <a:srgbClr val="FFFF00"/>
                </a:solidFill>
              </a:rPr>
              <a:t>Biodiversity conservation - release of Black Sea salmon from the nursery into the river.</a:t>
            </a:r>
            <a:endParaRPr lang="ru-RU" sz="1000" b="1" i="1" dirty="0">
              <a:solidFill>
                <a:srgbClr val="FFFF00"/>
              </a:solidFill>
            </a:endParaRPr>
          </a:p>
        </p:txBody>
      </p:sp>
      <p:pic>
        <p:nvPicPr>
          <p:cNvPr id="17" name="Picture 12" descr="ÐÐ¾ÑÐ¾Ð¶ÐµÐµ Ð¸Ð·Ð¾Ð±ÑÐ°Ð¶ÐµÐ½Ð¸Ðµ"/>
          <p:cNvPicPr>
            <a:picLocks noChangeAspect="1" noChangeArrowheads="1"/>
          </p:cNvPicPr>
          <p:nvPr/>
        </p:nvPicPr>
        <p:blipFill>
          <a:blip r:embed="rId7" cstate="print"/>
          <a:srcRect/>
          <a:stretch>
            <a:fillRect/>
          </a:stretch>
        </p:blipFill>
        <p:spPr bwMode="auto">
          <a:xfrm>
            <a:off x="10147484" y="5025512"/>
            <a:ext cx="1651378" cy="1238534"/>
          </a:xfrm>
          <a:prstGeom prst="rect">
            <a:avLst/>
          </a:prstGeom>
          <a:noFill/>
          <a:effectLst/>
        </p:spPr>
      </p:pic>
      <p:pic>
        <p:nvPicPr>
          <p:cNvPr id="18" name="Picture 4" descr="ÐÐ°ÑÑÐ¸Ð½ÐºÐ¸ Ð¿Ð¾ Ð·Ð°Ð¿ÑÐ¾ÑÑ Ð´ÐµÑÐ¸ ÑÐ°Ð¶Ð°ÑÑ Ð´ÐµÑÐµÐ²ÑÑ"/>
          <p:cNvPicPr>
            <a:picLocks noChangeAspect="1" noChangeArrowheads="1"/>
          </p:cNvPicPr>
          <p:nvPr/>
        </p:nvPicPr>
        <p:blipFill>
          <a:blip r:embed="rId8" cstate="print"/>
          <a:srcRect b="8063"/>
          <a:stretch>
            <a:fillRect/>
          </a:stretch>
        </p:blipFill>
        <p:spPr bwMode="auto">
          <a:xfrm>
            <a:off x="3773731" y="4984056"/>
            <a:ext cx="1856343" cy="1279990"/>
          </a:xfrm>
          <a:prstGeom prst="rect">
            <a:avLst/>
          </a:prstGeom>
          <a:noFill/>
          <a:effectLst/>
        </p:spPr>
      </p:pic>
      <p:pic>
        <p:nvPicPr>
          <p:cNvPr id="19" name="Picture 14" descr="ÐÐ¾ÑÐ¾Ð¶ÐµÐµ Ð¸Ð·Ð¾Ð±ÑÐ°Ð¶ÐµÐ½Ð¸Ðµ"/>
          <p:cNvPicPr>
            <a:picLocks noChangeAspect="1" noChangeArrowheads="1"/>
          </p:cNvPicPr>
          <p:nvPr/>
        </p:nvPicPr>
        <p:blipFill>
          <a:blip r:embed="rId9" cstate="print"/>
          <a:srcRect l="10039" r="9449" b="21260"/>
          <a:stretch>
            <a:fillRect/>
          </a:stretch>
        </p:blipFill>
        <p:spPr bwMode="auto">
          <a:xfrm>
            <a:off x="6036431" y="4975687"/>
            <a:ext cx="1773516" cy="1300828"/>
          </a:xfrm>
          <a:prstGeom prst="rect">
            <a:avLst/>
          </a:prstGeom>
          <a:noFill/>
          <a:effectLst/>
        </p:spPr>
      </p:pic>
      <p:pic>
        <p:nvPicPr>
          <p:cNvPr id="20" name="Рисунок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738" y="4812440"/>
            <a:ext cx="1799844" cy="1443560"/>
          </a:xfrm>
          <a:prstGeom prst="rect">
            <a:avLst/>
          </a:prstGeom>
        </p:spPr>
      </p:pic>
      <p:sp>
        <p:nvSpPr>
          <p:cNvPr id="14" name="TextBox 13"/>
          <p:cNvSpPr txBox="1"/>
          <p:nvPr/>
        </p:nvSpPr>
        <p:spPr>
          <a:xfrm>
            <a:off x="184081" y="140222"/>
            <a:ext cx="10154538"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9. SOCIALLY USEFUL AND SOCIALLY SIGNIFICANT EVENTS</a:t>
            </a:r>
          </a:p>
        </p:txBody>
      </p:sp>
    </p:spTree>
    <p:extLst>
      <p:ext uri="{BB962C8B-B14F-4D97-AF65-F5344CB8AC3E}">
        <p14:creationId xmlns:p14="http://schemas.microsoft.com/office/powerpoint/2010/main" val="417053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16</a:t>
            </a:r>
          </a:p>
        </p:txBody>
      </p:sp>
      <p:sp>
        <p:nvSpPr>
          <p:cNvPr id="7" name="TextBox 6"/>
          <p:cNvSpPr txBox="1"/>
          <p:nvPr/>
        </p:nvSpPr>
        <p:spPr>
          <a:xfrm>
            <a:off x="312798" y="1648099"/>
            <a:ext cx="5841241" cy="3985706"/>
          </a:xfrm>
          <a:prstGeom prst="rect">
            <a:avLst/>
          </a:prstGeom>
          <a:noFill/>
        </p:spPr>
        <p:txBody>
          <a:bodyPr wrap="square" rtlCol="0">
            <a:spAutoFit/>
          </a:bodyPr>
          <a:lstStyle/>
          <a:p>
            <a:pPr algn="just">
              <a:spcAft>
                <a:spcPts val="600"/>
              </a:spcAft>
            </a:pPr>
            <a:r>
              <a:rPr lang="en-US" sz="1400" b="1" dirty="0">
                <a:solidFill>
                  <a:schemeClr val="accent1"/>
                </a:solidFill>
                <a:highlight>
                  <a:srgbClr val="000000">
                    <a:alpha val="0"/>
                  </a:srgbClr>
                </a:highlight>
              </a:rPr>
              <a:t>Advocacy</a:t>
            </a:r>
            <a:r>
              <a:rPr lang="en-US" sz="1400" dirty="0">
                <a:highlight>
                  <a:srgbClr val="000000">
                    <a:alpha val="0"/>
                  </a:srgbClr>
                </a:highlight>
              </a:rPr>
              <a:t> inform the population about climate change through education system. These can be specially designated stands with information in the school, information on the covers of diaries, bookmarks for books, headings in school newspapers with publishing activity. </a:t>
            </a:r>
          </a:p>
          <a:p>
            <a:pPr algn="just">
              <a:spcAft>
                <a:spcPts val="600"/>
              </a:spcAft>
            </a:pPr>
            <a:r>
              <a:rPr lang="en-US" sz="1400" dirty="0">
                <a:highlight>
                  <a:srgbClr val="000000">
                    <a:alpha val="0"/>
                  </a:srgbClr>
                </a:highlight>
              </a:rPr>
              <a:t>Information about the causes of global climate change and its consequences for nature and humans will be interesting and important for children and their parents.  Posters with risk forecasts which are fraught with water shortage, the growth of infectious diseases and hunger will help to understand and feel the problems of climate change and how it affects everyone. This information can be found on the school stands, on the webpages of schools, on social networks and other associations. </a:t>
            </a:r>
          </a:p>
          <a:p>
            <a:pPr algn="just">
              <a:spcAft>
                <a:spcPts val="600"/>
              </a:spcAft>
            </a:pPr>
            <a:r>
              <a:rPr lang="en-US" sz="1400" dirty="0">
                <a:highlight>
                  <a:srgbClr val="000000">
                    <a:alpha val="0"/>
                  </a:srgbClr>
                </a:highlight>
              </a:rPr>
              <a:t>In addition to general information, it is important to promote information about the benefits of recycling glass, plastic, paper, and metal. As well as what influences the size of the "carbon footprint" and how to organize your lifestyle to reduce it. </a:t>
            </a:r>
          </a:p>
          <a:p>
            <a:pPr algn="just">
              <a:spcAft>
                <a:spcPts val="600"/>
              </a:spcAft>
            </a:pPr>
            <a:r>
              <a:rPr lang="en-US" sz="1400" dirty="0">
                <a:highlight>
                  <a:srgbClr val="000000">
                    <a:alpha val="0"/>
                  </a:srgbClr>
                </a:highlight>
              </a:rPr>
              <a:t>Children can develop such posters and information sheets by themselves. Such drawings can be placed on calendars, notebooks, and other printed products. </a:t>
            </a:r>
            <a:endParaRPr lang="ru-RU" sz="1400" dirty="0"/>
          </a:p>
        </p:txBody>
      </p:sp>
      <p:sp>
        <p:nvSpPr>
          <p:cNvPr id="16" name="Прямоугольник 15"/>
          <p:cNvSpPr/>
          <p:nvPr/>
        </p:nvSpPr>
        <p:spPr>
          <a:xfrm>
            <a:off x="6428096" y="4803363"/>
            <a:ext cx="5472752" cy="1891347"/>
          </a:xfrm>
          <a:prstGeom prst="rect">
            <a:avLst/>
          </a:prstGeom>
          <a:ln w="28575">
            <a:solidFill>
              <a:srgbClr val="003366"/>
            </a:solidFill>
          </a:ln>
        </p:spPr>
        <p:txBody>
          <a:bodyPr wrap="square" lIns="77148" tIns="38574" rIns="77148" bIns="38574">
            <a:spAutoFit/>
          </a:bodyPr>
          <a:lstStyle/>
          <a:p>
            <a:pPr algn="ctr">
              <a:lnSpc>
                <a:spcPct val="110000"/>
              </a:lnSpc>
            </a:pPr>
            <a:r>
              <a:rPr lang="en-US" sz="1200" b="1" dirty="0">
                <a:solidFill>
                  <a:srgbClr val="CC0000"/>
                </a:solidFill>
                <a:latin typeface="Times New Roman" pitchFamily="18" charset="0"/>
                <a:cs typeface="Times New Roman" pitchFamily="18" charset="0"/>
              </a:rPr>
              <a:t>Global average temperature rise and water problems</a:t>
            </a:r>
          </a:p>
          <a:p>
            <a:pPr marL="171450" indent="-171450" algn="just">
              <a:lnSpc>
                <a:spcPct val="110000"/>
              </a:lnSpc>
              <a:buFont typeface="Wingdings" panose="05000000000000000000" pitchFamily="2" charset="2"/>
              <a:buChar char="Ø"/>
            </a:pPr>
            <a:r>
              <a:rPr lang="en-US" sz="1200" b="1" dirty="0">
                <a:latin typeface="Times New Roman" pitchFamily="18" charset="0"/>
                <a:cs typeface="Times New Roman" pitchFamily="18" charset="0"/>
              </a:rPr>
              <a:t> </a:t>
            </a:r>
            <a:r>
              <a:rPr lang="en-US" sz="1200" b="1" dirty="0">
                <a:solidFill>
                  <a:srgbClr val="CC0000"/>
                </a:solidFill>
                <a:latin typeface="Times New Roman" pitchFamily="18" charset="0"/>
                <a:cs typeface="Times New Roman" pitchFamily="18" charset="0"/>
              </a:rPr>
              <a:t> </a:t>
            </a:r>
            <a:r>
              <a:rPr lang="en-US" sz="1200" dirty="0">
                <a:latin typeface="Times New Roman" pitchFamily="18" charset="0"/>
                <a:cs typeface="Times New Roman" pitchFamily="18" charset="0"/>
              </a:rPr>
              <a:t>10 ° С - small mountain glaciers in tropical countries completely disappear, problems with water supply for 50 million people.</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20 ° С - 20-30% reduction in water resources in sensitive regions (Mediterranean, Africa, Central Asia ....)</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30 ° С - up to 4 billion people are forced to reduce water consumption</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40 ° С - reduction of water resources in sensitive regions by 30-50%</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50 ° С - the disappearance of large glaciers, the most serious problems with the water supply of China and India, etc.</a:t>
            </a:r>
            <a:endParaRPr lang="ru-RU" sz="1200" dirty="0">
              <a:latin typeface="Times New Roman" pitchFamily="18" charset="0"/>
              <a:cs typeface="Times New Roman" pitchFamily="18" charset="0"/>
            </a:endParaRPr>
          </a:p>
        </p:txBody>
      </p:sp>
      <p:grpSp>
        <p:nvGrpSpPr>
          <p:cNvPr id="13" name="Группа 12"/>
          <p:cNvGrpSpPr/>
          <p:nvPr/>
        </p:nvGrpSpPr>
        <p:grpSpPr>
          <a:xfrm>
            <a:off x="6400801" y="1150373"/>
            <a:ext cx="5791199" cy="3539613"/>
            <a:chOff x="6831765" y="1157371"/>
            <a:chExt cx="2851514" cy="1777184"/>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765" y="1157371"/>
              <a:ext cx="2851514" cy="1777184"/>
            </a:xfrm>
            <a:prstGeom prst="rect">
              <a:avLst/>
            </a:prstGeom>
          </p:spPr>
        </p:pic>
        <p:sp>
          <p:nvSpPr>
            <p:cNvPr id="8" name="TextBox 7"/>
            <p:cNvSpPr txBox="1"/>
            <p:nvPr/>
          </p:nvSpPr>
          <p:spPr>
            <a:xfrm rot="20326929">
              <a:off x="8072857" y="1426780"/>
              <a:ext cx="1535564" cy="115897"/>
            </a:xfrm>
            <a:prstGeom prst="rect">
              <a:avLst/>
            </a:prstGeom>
            <a:noFill/>
          </p:spPr>
          <p:txBody>
            <a:bodyPr wrap="square" rtlCol="0">
              <a:spAutoFit/>
            </a:bodyPr>
            <a:lstStyle/>
            <a:p>
              <a:r>
                <a:rPr lang="en-US" sz="900" dirty="0"/>
                <a:t>Risk of water scarcity</a:t>
              </a:r>
              <a:endParaRPr lang="ru-RU" sz="900" dirty="0"/>
            </a:p>
          </p:txBody>
        </p:sp>
        <p:sp>
          <p:nvSpPr>
            <p:cNvPr id="9" name="TextBox 8"/>
            <p:cNvSpPr txBox="1"/>
            <p:nvPr/>
          </p:nvSpPr>
          <p:spPr>
            <a:xfrm rot="20536791">
              <a:off x="8245952" y="1691562"/>
              <a:ext cx="784255" cy="115897"/>
            </a:xfrm>
            <a:prstGeom prst="rect">
              <a:avLst/>
            </a:prstGeom>
            <a:noFill/>
          </p:spPr>
          <p:txBody>
            <a:bodyPr wrap="square" rtlCol="0">
              <a:spAutoFit/>
            </a:bodyPr>
            <a:lstStyle/>
            <a:p>
              <a:r>
                <a:rPr lang="en-US" sz="900" dirty="0"/>
                <a:t>Malaria risk</a:t>
              </a:r>
              <a:endParaRPr lang="ru-RU" sz="900" dirty="0"/>
            </a:p>
          </p:txBody>
        </p:sp>
        <p:sp>
          <p:nvSpPr>
            <p:cNvPr id="10" name="TextBox 9"/>
            <p:cNvSpPr txBox="1"/>
            <p:nvPr/>
          </p:nvSpPr>
          <p:spPr>
            <a:xfrm rot="20777421">
              <a:off x="7958651" y="2476212"/>
              <a:ext cx="861790" cy="115897"/>
            </a:xfrm>
            <a:prstGeom prst="rect">
              <a:avLst/>
            </a:prstGeom>
            <a:noFill/>
          </p:spPr>
          <p:txBody>
            <a:bodyPr wrap="square" rtlCol="0">
              <a:spAutoFit/>
            </a:bodyPr>
            <a:lstStyle/>
            <a:p>
              <a:r>
                <a:rPr lang="en-US" sz="900" dirty="0"/>
                <a:t>Hunger risk</a:t>
              </a:r>
              <a:endParaRPr lang="ru-RU" sz="900" dirty="0"/>
            </a:p>
          </p:txBody>
        </p:sp>
        <p:sp>
          <p:nvSpPr>
            <p:cNvPr id="11" name="TextBox 10"/>
            <p:cNvSpPr txBox="1"/>
            <p:nvPr/>
          </p:nvSpPr>
          <p:spPr>
            <a:xfrm rot="20831991">
              <a:off x="8306777" y="2485516"/>
              <a:ext cx="1052690" cy="115897"/>
            </a:xfrm>
            <a:prstGeom prst="rect">
              <a:avLst/>
            </a:prstGeom>
            <a:noFill/>
          </p:spPr>
          <p:txBody>
            <a:bodyPr wrap="square" rtlCol="0">
              <a:spAutoFit/>
            </a:bodyPr>
            <a:lstStyle/>
            <a:p>
              <a:r>
                <a:rPr lang="en-US" sz="900" dirty="0"/>
                <a:t>Risk of coastal flooding</a:t>
              </a:r>
              <a:endParaRPr lang="ru-RU" sz="900" dirty="0"/>
            </a:p>
          </p:txBody>
        </p:sp>
      </p:grpSp>
      <p:sp>
        <p:nvSpPr>
          <p:cNvPr id="18" name="TextBox 17"/>
          <p:cNvSpPr txBox="1"/>
          <p:nvPr/>
        </p:nvSpPr>
        <p:spPr>
          <a:xfrm>
            <a:off x="184081" y="140222"/>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10. ADVOCACY ACTIVITY </a:t>
            </a:r>
          </a:p>
        </p:txBody>
      </p:sp>
    </p:spTree>
    <p:extLst>
      <p:ext uri="{BB962C8B-B14F-4D97-AF65-F5344CB8AC3E}">
        <p14:creationId xmlns:p14="http://schemas.microsoft.com/office/powerpoint/2010/main" val="417053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17</a:t>
            </a:r>
          </a:p>
        </p:txBody>
      </p:sp>
      <p:sp>
        <p:nvSpPr>
          <p:cNvPr id="7" name="TextBox 6"/>
          <p:cNvSpPr txBox="1"/>
          <p:nvPr/>
        </p:nvSpPr>
        <p:spPr>
          <a:xfrm>
            <a:off x="948456" y="1391352"/>
            <a:ext cx="5029200" cy="1908215"/>
          </a:xfrm>
          <a:prstGeom prst="rect">
            <a:avLst/>
          </a:prstGeom>
          <a:noFill/>
        </p:spPr>
        <p:txBody>
          <a:bodyPr wrap="square" rtlCol="0">
            <a:spAutoFit/>
          </a:bodyPr>
          <a:lstStyle/>
          <a:p>
            <a:pPr algn="just">
              <a:spcAft>
                <a:spcPts val="600"/>
              </a:spcAft>
            </a:pPr>
            <a:r>
              <a:rPr lang="en-US" sz="1400" b="1" dirty="0">
                <a:solidFill>
                  <a:srgbClr val="0070C0"/>
                </a:solidFill>
                <a:highlight>
                  <a:srgbClr val="000000">
                    <a:alpha val="0"/>
                  </a:srgbClr>
                </a:highlight>
              </a:rPr>
              <a:t>Excursions are usually organized to plans where resource-saving technologies are implemented. It can also be:</a:t>
            </a:r>
          </a:p>
          <a:p>
            <a:pPr indent="176213" algn="just">
              <a:spcAft>
                <a:spcPts val="600"/>
              </a:spcAft>
              <a:buFontTx/>
              <a:buChar char="-"/>
            </a:pPr>
            <a:r>
              <a:rPr lang="en-US" sz="1400" dirty="0">
                <a:highlight>
                  <a:srgbClr val="000000">
                    <a:alpha val="0"/>
                  </a:srgbClr>
                </a:highlight>
              </a:rPr>
              <a:t> waste sorting plans;</a:t>
            </a:r>
          </a:p>
          <a:p>
            <a:pPr indent="176213" algn="just">
              <a:spcAft>
                <a:spcPts val="600"/>
              </a:spcAft>
              <a:buFontTx/>
              <a:buChar char="-"/>
            </a:pPr>
            <a:r>
              <a:rPr lang="en-US" sz="1400" dirty="0">
                <a:highlight>
                  <a:srgbClr val="000000">
                    <a:alpha val="0"/>
                  </a:srgbClr>
                </a:highlight>
              </a:rPr>
              <a:t> plans that process secondary raw materials such as plastic, glass, paper; </a:t>
            </a:r>
          </a:p>
          <a:p>
            <a:pPr indent="176213" algn="just">
              <a:spcAft>
                <a:spcPts val="600"/>
              </a:spcAft>
              <a:buFontTx/>
              <a:buChar char="-"/>
            </a:pPr>
            <a:r>
              <a:rPr lang="en-US" sz="1400" dirty="0">
                <a:highlight>
                  <a:srgbClr val="000000">
                    <a:alpha val="0"/>
                  </a:srgbClr>
                </a:highlight>
              </a:rPr>
              <a:t> plans that produce products from recycled materials;</a:t>
            </a:r>
          </a:p>
          <a:p>
            <a:pPr indent="176213" algn="just">
              <a:spcAft>
                <a:spcPts val="600"/>
              </a:spcAft>
              <a:buFontTx/>
              <a:buChar char="-"/>
            </a:pPr>
            <a:r>
              <a:rPr lang="en-US" sz="1400" dirty="0">
                <a:highlight>
                  <a:srgbClr val="000000">
                    <a:alpha val="0"/>
                  </a:srgbClr>
                </a:highlight>
              </a:rPr>
              <a:t> etc.</a:t>
            </a:r>
            <a:endParaRPr lang="ru-RU" sz="1400" dirty="0"/>
          </a:p>
        </p:txBody>
      </p:sp>
      <p:sp>
        <p:nvSpPr>
          <p:cNvPr id="21" name="TextBox 20"/>
          <p:cNvSpPr txBox="1"/>
          <p:nvPr/>
        </p:nvSpPr>
        <p:spPr>
          <a:xfrm>
            <a:off x="7875640" y="6263603"/>
            <a:ext cx="3642850" cy="276999"/>
          </a:xfrm>
          <a:prstGeom prst="rect">
            <a:avLst/>
          </a:prstGeom>
          <a:noFill/>
        </p:spPr>
        <p:txBody>
          <a:bodyPr wrap="square" rtlCol="0">
            <a:spAutoFit/>
          </a:bodyPr>
          <a:lstStyle/>
          <a:p>
            <a:pPr algn="ctr"/>
            <a:r>
              <a:rPr lang="en-US" sz="1200" b="1" dirty="0"/>
              <a:t>Excursion to the waste processing plant</a:t>
            </a:r>
            <a:endParaRPr lang="ru-RU" sz="1200" b="1" dirty="0">
              <a:solidFill>
                <a:srgbClr val="000066"/>
              </a:solidFill>
            </a:endParaRPr>
          </a:p>
        </p:txBody>
      </p:sp>
      <p:sp>
        <p:nvSpPr>
          <p:cNvPr id="22" name="TextBox 21"/>
          <p:cNvSpPr txBox="1"/>
          <p:nvPr/>
        </p:nvSpPr>
        <p:spPr>
          <a:xfrm>
            <a:off x="7285699" y="3273537"/>
            <a:ext cx="4227871" cy="461665"/>
          </a:xfrm>
          <a:prstGeom prst="rect">
            <a:avLst/>
          </a:prstGeom>
          <a:noFill/>
        </p:spPr>
        <p:txBody>
          <a:bodyPr wrap="square" rtlCol="0">
            <a:spAutoFit/>
          </a:bodyPr>
          <a:lstStyle/>
          <a:p>
            <a:pPr algn="r"/>
            <a:r>
              <a:rPr lang="en-US" sz="1200" b="1" dirty="0"/>
              <a:t>Excursion to the paper mill. </a:t>
            </a:r>
            <a:endParaRPr lang="ru-RU" sz="1200" b="1" dirty="0"/>
          </a:p>
          <a:p>
            <a:pPr algn="r"/>
            <a:r>
              <a:rPr lang="en-US" sz="1200" b="1" dirty="0"/>
              <a:t>Making paper from recyclable materials (waste paper)</a:t>
            </a:r>
            <a:endParaRPr lang="ru-RU" sz="1200" b="1" dirty="0"/>
          </a:p>
        </p:txBody>
      </p:sp>
      <p:sp>
        <p:nvSpPr>
          <p:cNvPr id="25" name="TextBox 24"/>
          <p:cNvSpPr txBox="1"/>
          <p:nvPr/>
        </p:nvSpPr>
        <p:spPr>
          <a:xfrm>
            <a:off x="1578966" y="6252100"/>
            <a:ext cx="3985146" cy="276999"/>
          </a:xfrm>
          <a:prstGeom prst="rect">
            <a:avLst/>
          </a:prstGeom>
          <a:noFill/>
        </p:spPr>
        <p:txBody>
          <a:bodyPr wrap="square" rtlCol="0">
            <a:spAutoFit/>
          </a:bodyPr>
          <a:lstStyle/>
          <a:p>
            <a:pPr algn="ctr"/>
            <a:r>
              <a:rPr lang="en-US" sz="1200" b="1" dirty="0"/>
              <a:t>Excursion to the wind farm</a:t>
            </a:r>
            <a:endParaRPr lang="ru-RU" sz="1200" b="1" dirty="0">
              <a:solidFill>
                <a:srgbClr val="000066"/>
              </a:solidFill>
            </a:endParaRPr>
          </a:p>
        </p:txBody>
      </p:sp>
      <p:sp>
        <p:nvSpPr>
          <p:cNvPr id="20" name="TextBox 19"/>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11. EXCURSIONS</a:t>
            </a:r>
            <a:endParaRPr lang="ru-RU" sz="2800" b="1" dirty="0">
              <a:solidFill>
                <a:srgbClr val="0070C0"/>
              </a:solidFill>
              <a:latin typeface="Arial Narrow" panose="020B0606020202030204" pitchFamily="34" charset="0"/>
            </a:endParaRPr>
          </a:p>
        </p:txBody>
      </p:sp>
      <p:pic>
        <p:nvPicPr>
          <p:cNvPr id="27" name="Picture 4"/>
          <p:cNvPicPr>
            <a:picLocks noChangeAspect="1" noChangeArrowheads="1"/>
          </p:cNvPicPr>
          <p:nvPr/>
        </p:nvPicPr>
        <p:blipFill>
          <a:blip r:embed="rId5" cstate="print"/>
          <a:srcRect l="6688" t="28226" r="29835" b="18548"/>
          <a:stretch>
            <a:fillRect/>
          </a:stretch>
        </p:blipFill>
        <p:spPr bwMode="auto">
          <a:xfrm>
            <a:off x="1011821" y="3645588"/>
            <a:ext cx="5477463" cy="2582233"/>
          </a:xfrm>
          <a:prstGeom prst="rect">
            <a:avLst/>
          </a:prstGeom>
          <a:noFill/>
          <a:ln w="9525">
            <a:noFill/>
            <a:miter lim="800000"/>
            <a:headEnd/>
            <a:tailEnd/>
          </a:ln>
          <a:effectLst/>
        </p:spPr>
      </p:pic>
      <p:pic>
        <p:nvPicPr>
          <p:cNvPr id="28" name="Рисунок 27" descr="Безымянный.png"/>
          <p:cNvPicPr>
            <a:picLocks noChangeAspect="1"/>
          </p:cNvPicPr>
          <p:nvPr/>
        </p:nvPicPr>
        <p:blipFill>
          <a:blip r:embed="rId6" cstate="print"/>
          <a:stretch>
            <a:fillRect/>
          </a:stretch>
        </p:blipFill>
        <p:spPr>
          <a:xfrm>
            <a:off x="7654413" y="934997"/>
            <a:ext cx="3760840" cy="2396047"/>
          </a:xfrm>
          <a:prstGeom prst="rect">
            <a:avLst/>
          </a:prstGeom>
        </p:spPr>
      </p:pic>
      <p:pic>
        <p:nvPicPr>
          <p:cNvPr id="29" name="Рисунок 28" descr="Безымянный.png"/>
          <p:cNvPicPr>
            <a:picLocks noChangeAspect="1"/>
          </p:cNvPicPr>
          <p:nvPr/>
        </p:nvPicPr>
        <p:blipFill>
          <a:blip r:embed="rId7" cstate="print"/>
          <a:stretch>
            <a:fillRect/>
          </a:stretch>
        </p:blipFill>
        <p:spPr>
          <a:xfrm>
            <a:off x="7816653" y="3768357"/>
            <a:ext cx="3701839" cy="2514456"/>
          </a:xfrm>
          <a:prstGeom prst="rect">
            <a:avLst/>
          </a:prstGeom>
        </p:spPr>
      </p:pic>
    </p:spTree>
    <p:extLst>
      <p:ext uri="{BB962C8B-B14F-4D97-AF65-F5344CB8AC3E}">
        <p14:creationId xmlns:p14="http://schemas.microsoft.com/office/powerpoint/2010/main" val="417053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4" name="TextBox 3"/>
          <p:cNvSpPr txBox="1"/>
          <p:nvPr/>
        </p:nvSpPr>
        <p:spPr>
          <a:xfrm>
            <a:off x="596412" y="3063864"/>
            <a:ext cx="10779680" cy="3108543"/>
          </a:xfrm>
          <a:prstGeom prst="rect">
            <a:avLst/>
          </a:prstGeom>
          <a:noFill/>
        </p:spPr>
        <p:txBody>
          <a:bodyPr wrap="square" rtlCol="0">
            <a:spAutoFit/>
          </a:bodyPr>
          <a:lstStyle/>
          <a:p>
            <a:r>
              <a:rPr lang="en-US" sz="1400" dirty="0"/>
              <a:t>The photos and illustrations used in the module, where sources are not specified, are either taken from the Climate Box toolkit (see the List of illustrations at the end of the textbook) or provided by the program participants.</a:t>
            </a:r>
            <a:endParaRPr lang="ru-RU" sz="1400" dirty="0"/>
          </a:p>
          <a:p>
            <a:endParaRPr lang="ru-RU" sz="1400" dirty="0"/>
          </a:p>
          <a:p>
            <a:pPr indent="354013"/>
            <a:r>
              <a:rPr lang="en-US" sz="1400" dirty="0">
                <a:highlight>
                  <a:srgbClr val="000000">
                    <a:alpha val="0"/>
                  </a:srgbClr>
                </a:highlight>
              </a:rPr>
              <a:t>Sources of additional illustrations:  </a:t>
            </a:r>
            <a:endParaRPr lang="ru-RU" sz="1400" b="1" i="1" dirty="0"/>
          </a:p>
          <a:p>
            <a:pPr indent="354013"/>
            <a:r>
              <a:rPr lang="en-US" sz="1400" b="1" i="1" dirty="0">
                <a:highlight>
                  <a:srgbClr val="000000">
                    <a:alpha val="0"/>
                  </a:srgbClr>
                </a:highlight>
              </a:rPr>
              <a:t>Slide 4 </a:t>
            </a:r>
          </a:p>
          <a:p>
            <a:r>
              <a:rPr lang="en-US" sz="1400" dirty="0">
                <a:highlight>
                  <a:srgbClr val="000000">
                    <a:alpha val="0"/>
                  </a:srgbClr>
                </a:highlight>
              </a:rPr>
              <a:t>Top photo: Commons.wikimedia.org  (</a:t>
            </a:r>
            <a:r>
              <a:rPr lang="en-US" sz="1400" dirty="0" err="1">
                <a:highlight>
                  <a:srgbClr val="000000">
                    <a:alpha val="0"/>
                  </a:srgbClr>
                </a:highlight>
              </a:rPr>
              <a:t>SKas</a:t>
            </a:r>
            <a:r>
              <a:rPr lang="en-US" sz="1400" dirty="0">
                <a:highlight>
                  <a:srgbClr val="000000">
                    <a:alpha val="0"/>
                  </a:srgbClr>
                </a:highlight>
              </a:rPr>
              <a:t>)</a:t>
            </a:r>
          </a:p>
          <a:p>
            <a:r>
              <a:rPr lang="en-US" sz="1400" dirty="0">
                <a:highlight>
                  <a:srgbClr val="000000">
                    <a:alpha val="0"/>
                  </a:srgbClr>
                </a:highlight>
              </a:rPr>
              <a:t>Photo below (from left to right): </a:t>
            </a:r>
          </a:p>
          <a:p>
            <a:r>
              <a:rPr lang="en-US" sz="1400" dirty="0">
                <a:highlight>
                  <a:srgbClr val="000000">
                    <a:alpha val="0"/>
                  </a:srgbClr>
                </a:highlight>
              </a:rPr>
              <a:t>1 – Commons.wikimedia.org (Alexandra </a:t>
            </a:r>
            <a:r>
              <a:rPr lang="en-US" sz="1400" dirty="0" err="1">
                <a:highlight>
                  <a:srgbClr val="000000">
                    <a:alpha val="0"/>
                  </a:srgbClr>
                </a:highlight>
              </a:rPr>
              <a:t>Zaitseva</a:t>
            </a:r>
            <a:r>
              <a:rPr lang="en-US" sz="1400" dirty="0">
                <a:highlight>
                  <a:srgbClr val="000000">
                    <a:alpha val="0"/>
                  </a:srgbClr>
                </a:highlight>
              </a:rPr>
              <a:t>)</a:t>
            </a:r>
          </a:p>
          <a:p>
            <a:r>
              <a:rPr lang="en-US" sz="1400" dirty="0">
                <a:highlight>
                  <a:srgbClr val="000000">
                    <a:alpha val="0"/>
                  </a:srgbClr>
                </a:highlight>
              </a:rPr>
              <a:t>2 – Commons.wikimedia.org (Sasha Denisov)</a:t>
            </a:r>
          </a:p>
          <a:p>
            <a:pPr indent="354013"/>
            <a:r>
              <a:rPr lang="en-US" sz="1400" b="1" i="1" dirty="0">
                <a:highlight>
                  <a:srgbClr val="000000">
                    <a:alpha val="0"/>
                  </a:srgbClr>
                </a:highlight>
              </a:rPr>
              <a:t>Slide 16</a:t>
            </a:r>
          </a:p>
          <a:p>
            <a:r>
              <a:rPr lang="en-US" sz="1400" dirty="0">
                <a:highlight>
                  <a:srgbClr val="000000">
                    <a:alpha val="0"/>
                  </a:srgbClr>
                </a:highlight>
              </a:rPr>
              <a:t>Photo based on Parry et.al.,2001 materials  </a:t>
            </a:r>
            <a:endParaRPr lang="ru-RU" sz="1400" dirty="0"/>
          </a:p>
          <a:p>
            <a:pPr indent="354013"/>
            <a:r>
              <a:rPr lang="en-US" sz="1400" b="1" i="1" dirty="0">
                <a:highlight>
                  <a:srgbClr val="000000">
                    <a:alpha val="0"/>
                  </a:srgbClr>
                </a:highlight>
              </a:rPr>
              <a:t>Slide 17</a:t>
            </a:r>
            <a:endParaRPr lang="ru-RU" sz="1400" dirty="0"/>
          </a:p>
          <a:p>
            <a:r>
              <a:rPr lang="en-US" sz="1400" dirty="0">
                <a:highlight>
                  <a:srgbClr val="000000">
                    <a:alpha val="0"/>
                  </a:srgbClr>
                </a:highlight>
              </a:rPr>
              <a:t>Top photo: Shutterstock.com (</a:t>
            </a:r>
            <a:r>
              <a:rPr lang="en-US" sz="1400" dirty="0" err="1">
                <a:highlight>
                  <a:srgbClr val="000000">
                    <a:alpha val="0"/>
                  </a:srgbClr>
                </a:highlight>
              </a:rPr>
              <a:t>Baloncici</a:t>
            </a:r>
            <a:r>
              <a:rPr lang="en-US" sz="1400" dirty="0">
                <a:highlight>
                  <a:srgbClr val="000000">
                    <a:alpha val="0"/>
                  </a:srgbClr>
                </a:highlight>
              </a:rPr>
              <a:t>)</a:t>
            </a:r>
          </a:p>
          <a:p>
            <a:r>
              <a:rPr lang="en-US" sz="1400" dirty="0">
                <a:highlight>
                  <a:srgbClr val="000000">
                    <a:alpha val="0"/>
                  </a:srgbClr>
                </a:highlight>
              </a:rPr>
              <a:t>The photo below: Shutterstock.com (</a:t>
            </a:r>
            <a:r>
              <a:rPr lang="en-US" sz="1400" dirty="0" err="1">
                <a:highlight>
                  <a:srgbClr val="000000">
                    <a:alpha val="0"/>
                  </a:srgbClr>
                </a:highlight>
              </a:rPr>
              <a:t>Alba_alioth</a:t>
            </a:r>
            <a:r>
              <a:rPr lang="en-US" sz="1400" dirty="0">
                <a:highlight>
                  <a:srgbClr val="000000">
                    <a:alpha val="0"/>
                  </a:srgbClr>
                </a:highlight>
              </a:rPr>
              <a:t>)</a:t>
            </a:r>
          </a:p>
        </p:txBody>
      </p:sp>
      <p:sp>
        <p:nvSpPr>
          <p:cNvPr id="20" name="TextBox 19"/>
          <p:cNvSpPr txBox="1"/>
          <p:nvPr/>
        </p:nvSpPr>
        <p:spPr>
          <a:xfrm>
            <a:off x="5879592" y="6466172"/>
            <a:ext cx="420624" cy="246221"/>
          </a:xfrm>
          <a:prstGeom prst="rect">
            <a:avLst/>
          </a:prstGeom>
          <a:noFill/>
        </p:spPr>
        <p:txBody>
          <a:bodyPr wrap="square" rtlCol="0">
            <a:spAutoFit/>
          </a:bodyPr>
          <a:lstStyle/>
          <a:p>
            <a:pPr algn="ctr"/>
            <a:r>
              <a:rPr lang="ru-RU" sz="1000" dirty="0"/>
              <a:t>18</a:t>
            </a:r>
          </a:p>
        </p:txBody>
      </p:sp>
      <p:sp>
        <p:nvSpPr>
          <p:cNvPr id="7" name="TextBox 6"/>
          <p:cNvSpPr txBox="1"/>
          <p:nvPr/>
        </p:nvSpPr>
        <p:spPr>
          <a:xfrm>
            <a:off x="436330" y="2489285"/>
            <a:ext cx="9002450" cy="400110"/>
          </a:xfrm>
          <a:prstGeom prst="rect">
            <a:avLst/>
          </a:prstGeom>
          <a:noFill/>
        </p:spPr>
        <p:txBody>
          <a:bodyPr wrap="square" rtlCol="0">
            <a:spAutoFit/>
          </a:bodyPr>
          <a:lstStyle/>
          <a:p>
            <a:pPr marL="365125"/>
            <a:r>
              <a:rPr lang="en-US" sz="2000" b="1" dirty="0">
                <a:solidFill>
                  <a:srgbClr val="0070C0"/>
                </a:solidFill>
                <a:latin typeface="Arial Narrow" panose="020B0606020202030204" pitchFamily="34" charset="0"/>
              </a:rPr>
              <a:t>LIST OF ILLUSTRATIONS</a:t>
            </a:r>
            <a:endParaRPr lang="ru-RU" sz="2000" b="1" dirty="0">
              <a:solidFill>
                <a:srgbClr val="0070C0"/>
              </a:solidFill>
              <a:latin typeface="Arial Narrow" panose="020B0606020202030204" pitchFamily="34" charset="0"/>
            </a:endParaRPr>
          </a:p>
        </p:txBody>
      </p:sp>
      <p:sp>
        <p:nvSpPr>
          <p:cNvPr id="8" name="TextBox 7"/>
          <p:cNvSpPr txBox="1"/>
          <p:nvPr/>
        </p:nvSpPr>
        <p:spPr>
          <a:xfrm>
            <a:off x="675374" y="1344131"/>
            <a:ext cx="10830910" cy="1077218"/>
          </a:xfrm>
          <a:prstGeom prst="rect">
            <a:avLst/>
          </a:prstGeom>
          <a:noFill/>
        </p:spPr>
        <p:txBody>
          <a:bodyPr wrap="square" rtlCol="0">
            <a:spAutoFit/>
          </a:bodyPr>
          <a:lstStyle/>
          <a:p>
            <a:pPr algn="just"/>
            <a:r>
              <a:rPr lang="en-US" sz="1600" dirty="0">
                <a:solidFill>
                  <a:srgbClr val="0070C0"/>
                </a:solidFill>
                <a:highlight>
                  <a:srgbClr val="000000">
                    <a:alpha val="0"/>
                  </a:srgbClr>
                </a:highlight>
              </a:rPr>
              <a:t>It is important to involve parents in extracurricular and non-formal educational activities. </a:t>
            </a:r>
          </a:p>
          <a:p>
            <a:pPr algn="just"/>
            <a:r>
              <a:rPr lang="en-US" sz="1600" dirty="0">
                <a:solidFill>
                  <a:srgbClr val="0070C0"/>
                </a:solidFill>
                <a:highlight>
                  <a:srgbClr val="000000">
                    <a:alpha val="0"/>
                  </a:srgbClr>
                </a:highlight>
              </a:rPr>
              <a:t>Parents together with their children take part in research, creative tasks and promotions. </a:t>
            </a:r>
          </a:p>
          <a:p>
            <a:pPr algn="just"/>
            <a:r>
              <a:rPr lang="en-US" sz="1600" dirty="0">
                <a:solidFill>
                  <a:srgbClr val="0070C0"/>
                </a:solidFill>
                <a:highlight>
                  <a:srgbClr val="000000">
                    <a:alpha val="0"/>
                  </a:srgbClr>
                </a:highlight>
              </a:rPr>
              <a:t>Thus, extracurricular activities, as the main type of educational process, allows you to form a child's worldview and also to influence parents through them. </a:t>
            </a:r>
          </a:p>
        </p:txBody>
      </p:sp>
    </p:spTree>
    <p:extLst>
      <p:ext uri="{BB962C8B-B14F-4D97-AF65-F5344CB8AC3E}">
        <p14:creationId xmlns:p14="http://schemas.microsoft.com/office/powerpoint/2010/main" val="81744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 y="0"/>
            <a:ext cx="12201142" cy="4391905"/>
          </a:xfrm>
          <a:prstGeom prst="rect">
            <a:avLst/>
          </a:prstGeom>
        </p:spPr>
      </p:pic>
      <p:sp>
        <p:nvSpPr>
          <p:cNvPr id="7" name="TextBox 6"/>
          <p:cNvSpPr txBox="1"/>
          <p:nvPr/>
        </p:nvSpPr>
        <p:spPr>
          <a:xfrm>
            <a:off x="3594526" y="3717449"/>
            <a:ext cx="4993801" cy="523220"/>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THANKS FOR YOUR ATTENTION</a:t>
            </a:r>
            <a:r>
              <a:rPr lang="ru-RU" sz="2800" b="1" dirty="0">
                <a:solidFill>
                  <a:srgbClr val="0070C0"/>
                </a:solidFill>
                <a:latin typeface="Arial Narrow" panose="020B0606020202030204" pitchFamily="34" charset="0"/>
              </a:rPr>
              <a:t>!</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5297" y="5512139"/>
            <a:ext cx="673151" cy="1163674"/>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1297" y="5868950"/>
            <a:ext cx="924000" cy="763733"/>
          </a:xfrm>
          <a:prstGeom prst="rect">
            <a:avLst/>
          </a:prstGeom>
        </p:spPr>
      </p:pic>
    </p:spTree>
    <p:extLst>
      <p:ext uri="{BB962C8B-B14F-4D97-AF65-F5344CB8AC3E}">
        <p14:creationId xmlns:p14="http://schemas.microsoft.com/office/powerpoint/2010/main" val="667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4618" cy="1794437"/>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74343"/>
            <a:ext cx="12184618" cy="783658"/>
          </a:xfrm>
          <a:prstGeom prst="rect">
            <a:avLst/>
          </a:prstGeom>
        </p:spPr>
      </p:pic>
      <p:sp>
        <p:nvSpPr>
          <p:cNvPr id="5" name="TextBox 4"/>
          <p:cNvSpPr txBox="1"/>
          <p:nvPr/>
        </p:nvSpPr>
        <p:spPr>
          <a:xfrm>
            <a:off x="1047775" y="270221"/>
            <a:ext cx="7623258" cy="954107"/>
          </a:xfrm>
          <a:prstGeom prst="rect">
            <a:avLst/>
          </a:prstGeom>
          <a:noFill/>
        </p:spPr>
        <p:txBody>
          <a:bodyPr wrap="square" rtlCol="0">
            <a:spAutoFit/>
          </a:bodyPr>
          <a:lstStyle/>
          <a:p>
            <a:r>
              <a:rPr lang="en-US" sz="2800" b="1" dirty="0">
                <a:solidFill>
                  <a:srgbClr val="FFFFFF"/>
                </a:solidFill>
                <a:highlight>
                  <a:srgbClr val="000000">
                    <a:alpha val="0"/>
                  </a:srgbClr>
                </a:highlight>
                <a:latin typeface="Arial Narrow"/>
              </a:rPr>
              <a:t>TEXTBOOK SECTIONS FOR SCHOOL CHILDREN </a:t>
            </a:r>
          </a:p>
          <a:p>
            <a:r>
              <a:rPr lang="en-US" sz="2800" b="1" dirty="0">
                <a:solidFill>
                  <a:srgbClr val="FFFFFF"/>
                </a:solidFill>
                <a:highlight>
                  <a:srgbClr val="000000">
                    <a:alpha val="0"/>
                  </a:srgbClr>
                </a:highlight>
                <a:latin typeface="Arial Narrow"/>
              </a:rPr>
              <a:t>"CLIMATE BOX" </a:t>
            </a:r>
          </a:p>
        </p:txBody>
      </p:sp>
      <p:sp>
        <p:nvSpPr>
          <p:cNvPr id="12" name="TextBox 11"/>
          <p:cNvSpPr txBox="1"/>
          <p:nvPr/>
        </p:nvSpPr>
        <p:spPr>
          <a:xfrm>
            <a:off x="1233912" y="1994767"/>
            <a:ext cx="6554253" cy="461665"/>
          </a:xfrm>
          <a:prstGeom prst="rect">
            <a:avLst/>
          </a:prstGeom>
          <a:noFill/>
        </p:spPr>
        <p:txBody>
          <a:bodyPr wrap="square" rtlCol="0">
            <a:spAutoFit/>
          </a:bodyPr>
          <a:lstStyle/>
          <a:p>
            <a:r>
              <a:rPr lang="en-US" sz="2400" b="1" dirty="0">
                <a:solidFill>
                  <a:srgbClr val="0070C0"/>
                </a:solidFill>
                <a:highlight>
                  <a:srgbClr val="000000">
                    <a:alpha val="0"/>
                  </a:srgbClr>
                </a:highlight>
                <a:latin typeface="Arial Narrow"/>
              </a:rPr>
              <a:t>“The Problem of Climate Change”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2</a:t>
            </a:r>
          </a:p>
        </p:txBody>
      </p:sp>
      <p:sp>
        <p:nvSpPr>
          <p:cNvPr id="9" name="TextBox 8"/>
          <p:cNvSpPr txBox="1"/>
          <p:nvPr/>
        </p:nvSpPr>
        <p:spPr>
          <a:xfrm>
            <a:off x="1323248" y="2777788"/>
            <a:ext cx="9239647" cy="830997"/>
          </a:xfrm>
          <a:prstGeom prst="rect">
            <a:avLst/>
          </a:prstGeom>
          <a:noFill/>
        </p:spPr>
        <p:txBody>
          <a:bodyPr wrap="square" rtlCol="0">
            <a:spAutoFit/>
          </a:bodyPr>
          <a:lstStyle/>
          <a:p>
            <a:r>
              <a:rPr lang="en-US" sz="2400" b="1" dirty="0">
                <a:solidFill>
                  <a:srgbClr val="0070C0"/>
                </a:solidFill>
                <a:latin typeface="Arial Narrow" panose="020B0606020202030204" pitchFamily="34" charset="0"/>
              </a:rPr>
              <a:t>"How climate change affects nature and humans. Is it possible to adapt to its inevitable consequences?"</a:t>
            </a:r>
            <a:endParaRPr lang="ru-RU" sz="2400" b="1" dirty="0">
              <a:solidFill>
                <a:srgbClr val="0070C0"/>
              </a:solidFill>
              <a:latin typeface="Arial Narrow" panose="020B0606020202030204" pitchFamily="34" charset="0"/>
            </a:endParaRPr>
          </a:p>
        </p:txBody>
      </p:sp>
      <p:sp>
        <p:nvSpPr>
          <p:cNvPr id="10" name="TextBox 9"/>
          <p:cNvSpPr txBox="1"/>
          <p:nvPr/>
        </p:nvSpPr>
        <p:spPr>
          <a:xfrm>
            <a:off x="1381057" y="3860353"/>
            <a:ext cx="8440860" cy="461665"/>
          </a:xfrm>
          <a:prstGeom prst="rect">
            <a:avLst/>
          </a:prstGeom>
          <a:noFill/>
        </p:spPr>
        <p:txBody>
          <a:bodyPr wrap="square" rtlCol="0">
            <a:spAutoFit/>
          </a:bodyPr>
          <a:lstStyle/>
          <a:p>
            <a:r>
              <a:rPr lang="en-US" sz="2400" b="1" dirty="0">
                <a:solidFill>
                  <a:srgbClr val="0070C0"/>
                </a:solidFill>
                <a:latin typeface="Arial Narrow" panose="020B0606020202030204" pitchFamily="34" charset="0"/>
              </a:rPr>
              <a:t>"How to prevent dangerous climate change"</a:t>
            </a:r>
            <a:endParaRPr lang="ru-RU" sz="2400" b="1" dirty="0">
              <a:solidFill>
                <a:srgbClr val="0070C0"/>
              </a:solidFill>
              <a:latin typeface="Arial Narrow" panose="020B0606020202030204" pitchFamily="34" charset="0"/>
            </a:endParaRPr>
          </a:p>
        </p:txBody>
      </p:sp>
      <p:sp>
        <p:nvSpPr>
          <p:cNvPr id="11" name="TextBox 10"/>
          <p:cNvSpPr txBox="1"/>
          <p:nvPr/>
        </p:nvSpPr>
        <p:spPr>
          <a:xfrm>
            <a:off x="2223853" y="4474552"/>
            <a:ext cx="8383054" cy="830997"/>
          </a:xfrm>
          <a:prstGeom prst="rect">
            <a:avLst/>
          </a:prstGeom>
          <a:noFill/>
        </p:spPr>
        <p:txBody>
          <a:bodyPr wrap="square" rtlCol="0">
            <a:spAutoFit/>
          </a:bodyPr>
          <a:lstStyle/>
          <a:p>
            <a:r>
              <a:rPr lang="en-US" sz="2400" b="1" dirty="0">
                <a:solidFill>
                  <a:srgbClr val="0070C0"/>
                </a:solidFill>
                <a:latin typeface="Arial Narrow" panose="020B0606020202030204" pitchFamily="34" charset="0"/>
              </a:rPr>
              <a:t>Methodological recommendations for teachers on the use of the interactive learning toolkit "Climate Box" at school</a:t>
            </a:r>
            <a:r>
              <a:rPr lang="ru-RU" sz="2400" b="1" dirty="0">
                <a:solidFill>
                  <a:srgbClr val="0070C0"/>
                </a:solidFill>
                <a:latin typeface="Arial Narrow" panose="020B0606020202030204" pitchFamily="34" charset="0"/>
              </a:rPr>
              <a:t>.</a:t>
            </a: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438" y="4474552"/>
            <a:ext cx="1531620" cy="1610320"/>
          </a:xfrm>
          <a:prstGeom prst="rect">
            <a:avLst/>
          </a:prstGeom>
        </p:spPr>
      </p:pic>
    </p:spTree>
    <p:extLst>
      <p:ext uri="{BB962C8B-B14F-4D97-AF65-F5344CB8AC3E}">
        <p14:creationId xmlns:p14="http://schemas.microsoft.com/office/powerpoint/2010/main" val="213455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4"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3</a:t>
            </a:r>
          </a:p>
        </p:txBody>
      </p:sp>
      <p:sp>
        <p:nvSpPr>
          <p:cNvPr id="7" name="TextBox 6"/>
          <p:cNvSpPr txBox="1"/>
          <p:nvPr/>
        </p:nvSpPr>
        <p:spPr>
          <a:xfrm>
            <a:off x="589055" y="1658769"/>
            <a:ext cx="5679009" cy="2616101"/>
          </a:xfrm>
          <a:prstGeom prst="rect">
            <a:avLst/>
          </a:prstGeom>
          <a:noFill/>
        </p:spPr>
        <p:txBody>
          <a:bodyPr wrap="square" rtlCol="0">
            <a:spAutoFit/>
          </a:bodyPr>
          <a:lstStyle/>
          <a:p>
            <a:pPr algn="just">
              <a:spcAft>
                <a:spcPts val="600"/>
              </a:spcAft>
            </a:pPr>
            <a:r>
              <a:rPr lang="en-US" sz="1400" dirty="0">
                <a:highlight>
                  <a:srgbClr val="000000">
                    <a:alpha val="0"/>
                  </a:srgbClr>
                </a:highlight>
              </a:rPr>
              <a:t>The educational process at the present stage should contribute to the formation of such skills as explaining phenomena, hypothesizing and testing hypotheses, predicting events, analyzing data, justifying and discussing the results of experiments. The features of the Manual allow you to select a wide range of such problematic tasks.</a:t>
            </a:r>
          </a:p>
          <a:p>
            <a:pPr algn="just">
              <a:spcAft>
                <a:spcPts val="600"/>
              </a:spcAft>
            </a:pPr>
            <a:r>
              <a:rPr lang="en-US" sz="1400" dirty="0">
                <a:highlight>
                  <a:srgbClr val="000000">
                    <a:alpha val="0"/>
                  </a:srgbClr>
                </a:highlight>
              </a:rPr>
              <a:t>Extracurricular work broadens the horizons, promotes self-education skills, the development of creative abilities, forms the worldview and active life position of students. </a:t>
            </a:r>
          </a:p>
          <a:p>
            <a:pPr algn="just">
              <a:spcAft>
                <a:spcPts val="600"/>
              </a:spcAft>
            </a:pPr>
            <a:r>
              <a:rPr lang="en-US" sz="1400" dirty="0">
                <a:highlight>
                  <a:srgbClr val="000000">
                    <a:alpha val="0"/>
                  </a:srgbClr>
                </a:highlight>
              </a:rPr>
              <a:t>Combining lessons and other educational activities to enhance children’s climate change literacy will help them develop a basic scientific worldview,, intellectual abilities, and cognitive interests. </a:t>
            </a:r>
          </a:p>
        </p:txBody>
      </p:sp>
      <p:pic>
        <p:nvPicPr>
          <p:cNvPr id="14" name="Picture 6" descr="ÐÐ°ÑÑÐ¸Ð½ÐºÐ¸ Ð¿Ð¾ Ð·Ð°Ð¿ÑÐ¾ÑÑ ÑÐ»ÐµÑ ÑÐºÐ¾Ð»Ð¾Ð³Ð¾Ð² ÑÐ¾ÑÐ¸"/>
          <p:cNvPicPr>
            <a:picLocks noChangeAspect="1" noChangeArrowheads="1"/>
          </p:cNvPicPr>
          <p:nvPr/>
        </p:nvPicPr>
        <p:blipFill>
          <a:blip r:embed="rId5" cstate="print"/>
          <a:srcRect/>
          <a:stretch>
            <a:fillRect/>
          </a:stretch>
        </p:blipFill>
        <p:spPr bwMode="auto">
          <a:xfrm>
            <a:off x="6664881" y="1213945"/>
            <a:ext cx="4855777" cy="3641833"/>
          </a:xfrm>
          <a:prstGeom prst="rect">
            <a:avLst/>
          </a:prstGeom>
          <a:noFill/>
          <a:effectLst>
            <a:softEdge rad="63500"/>
          </a:effectLst>
        </p:spPr>
      </p:pic>
      <p:pic>
        <p:nvPicPr>
          <p:cNvPr id="15" name="Picture 8" descr="ÐÐ¾ÑÐ¾Ð¶ÐµÐµ Ð¸Ð·Ð¾Ð±ÑÐ°Ð¶ÐµÐ½Ð¸Ðµ"/>
          <p:cNvPicPr>
            <a:picLocks noChangeAspect="1" noChangeArrowheads="1"/>
          </p:cNvPicPr>
          <p:nvPr/>
        </p:nvPicPr>
        <p:blipFill>
          <a:blip r:embed="rId6" cstate="print"/>
          <a:srcRect/>
          <a:stretch>
            <a:fillRect/>
          </a:stretch>
        </p:blipFill>
        <p:spPr bwMode="auto">
          <a:xfrm>
            <a:off x="5499125" y="5007629"/>
            <a:ext cx="1876096" cy="1407072"/>
          </a:xfrm>
          <a:prstGeom prst="rect">
            <a:avLst/>
          </a:prstGeom>
          <a:noFill/>
          <a:effectLst>
            <a:softEdge rad="63500"/>
          </a:effectLst>
        </p:spPr>
      </p:pic>
      <p:pic>
        <p:nvPicPr>
          <p:cNvPr id="16" name="Picture 4" descr="ÐÐ¾ÑÐ¾Ð¶ÐµÐµ Ð¸Ð·Ð¾Ð±ÑÐ°Ð¶ÐµÐ½Ð¸Ðµ"/>
          <p:cNvPicPr>
            <a:picLocks noChangeAspect="1" noChangeArrowheads="1"/>
          </p:cNvPicPr>
          <p:nvPr/>
        </p:nvPicPr>
        <p:blipFill>
          <a:blip r:embed="rId7" cstate="print"/>
          <a:srcRect/>
          <a:stretch>
            <a:fillRect/>
          </a:stretch>
        </p:blipFill>
        <p:spPr bwMode="auto">
          <a:xfrm>
            <a:off x="7485580" y="4974676"/>
            <a:ext cx="2116100" cy="1407600"/>
          </a:xfrm>
          <a:prstGeom prst="rect">
            <a:avLst/>
          </a:prstGeom>
          <a:noFill/>
          <a:effectLst>
            <a:softEdge rad="63500"/>
          </a:effectLst>
        </p:spPr>
      </p:pic>
      <p:pic>
        <p:nvPicPr>
          <p:cNvPr id="17" name="Picture 12" descr="ÐÐ¾ÑÐ¾Ð¶ÐµÐµ Ð¸Ð·Ð¾Ð±ÑÐ°Ð¶ÐµÐ½Ð¸Ðµ"/>
          <p:cNvPicPr>
            <a:picLocks noChangeAspect="1" noChangeArrowheads="1"/>
          </p:cNvPicPr>
          <p:nvPr/>
        </p:nvPicPr>
        <p:blipFill>
          <a:blip r:embed="rId8" cstate="print"/>
          <a:srcRect/>
          <a:stretch>
            <a:fillRect/>
          </a:stretch>
        </p:blipFill>
        <p:spPr bwMode="auto">
          <a:xfrm>
            <a:off x="9810176" y="4958831"/>
            <a:ext cx="1713538" cy="1407600"/>
          </a:xfrm>
          <a:prstGeom prst="rect">
            <a:avLst/>
          </a:prstGeom>
          <a:noFill/>
          <a:effectLst>
            <a:softEdge rad="63500"/>
          </a:effectLst>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022" y="4989424"/>
            <a:ext cx="1982595" cy="1713353"/>
          </a:xfrm>
          <a:prstGeom prst="rect">
            <a:avLst/>
          </a:prstGeom>
        </p:spPr>
      </p:pic>
      <p:sp>
        <p:nvSpPr>
          <p:cNvPr id="13" name="TextBox 12"/>
          <p:cNvSpPr txBox="1"/>
          <p:nvPr/>
        </p:nvSpPr>
        <p:spPr>
          <a:xfrm>
            <a:off x="589055" y="139524"/>
            <a:ext cx="8938408" cy="523220"/>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FEATURES OF A MODERN EDUCATIONAL PROCESS</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 y="0"/>
            <a:ext cx="12194436" cy="1599889"/>
          </a:xfrm>
          <a:prstGeom prst="rect">
            <a:avLst/>
          </a:prstGeom>
        </p:spPr>
      </p:pic>
      <p:sp>
        <p:nvSpPr>
          <p:cNvPr id="5" name="TextBox 4"/>
          <p:cNvSpPr txBox="1"/>
          <p:nvPr/>
        </p:nvSpPr>
        <p:spPr>
          <a:xfrm>
            <a:off x="184081" y="154970"/>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1. ADDITIONAL EDUCATION PROGRAMS</a:t>
            </a:r>
            <a:endParaRPr lang="ru-RU" sz="2800" b="1" dirty="0">
              <a:solidFill>
                <a:srgbClr val="0070C0"/>
              </a:solidFill>
              <a:latin typeface="Arial Narrow" pitchFamily="34" charset="0"/>
            </a:endParaRPr>
          </a:p>
        </p:txBody>
      </p:sp>
      <p:sp>
        <p:nvSpPr>
          <p:cNvPr id="12" name="TextBox 11"/>
          <p:cNvSpPr txBox="1"/>
          <p:nvPr/>
        </p:nvSpPr>
        <p:spPr>
          <a:xfrm>
            <a:off x="455246" y="1326722"/>
            <a:ext cx="6628338" cy="1036181"/>
          </a:xfrm>
          <a:prstGeom prst="rect">
            <a:avLst/>
          </a:prstGeom>
          <a:noFill/>
        </p:spPr>
        <p:txBody>
          <a:bodyPr wrap="square" rtlCol="0">
            <a:spAutoFit/>
          </a:bodyPr>
          <a:lstStyle/>
          <a:p>
            <a:r>
              <a:rPr lang="en-US" sz="1600" b="1" dirty="0">
                <a:solidFill>
                  <a:srgbClr val="0070C0"/>
                </a:solidFill>
              </a:rPr>
              <a:t>Elective program</a:t>
            </a:r>
          </a:p>
          <a:p>
            <a:pPr>
              <a:spcAft>
                <a:spcPts val="400"/>
              </a:spcAft>
            </a:pPr>
            <a:r>
              <a:rPr lang="en-US" sz="1600" b="1" dirty="0">
                <a:solidFill>
                  <a:srgbClr val="0070C0"/>
                </a:solidFill>
                <a:highlight>
                  <a:srgbClr val="000000">
                    <a:alpha val="0"/>
                  </a:srgbClr>
                </a:highlight>
              </a:rPr>
              <a:t>"Sochi is the city of Russian Subtropics", 17 hours</a:t>
            </a:r>
          </a:p>
          <a:p>
            <a:r>
              <a:rPr lang="en-US" sz="1200" b="1" dirty="0"/>
              <a:t>Author:</a:t>
            </a:r>
            <a:r>
              <a:rPr lang="en-US" sz="1200" dirty="0"/>
              <a:t> </a:t>
            </a:r>
            <a:r>
              <a:rPr lang="en-US" sz="1200" i="1" dirty="0" err="1"/>
              <a:t>Gridasova</a:t>
            </a:r>
            <a:r>
              <a:rPr lang="en-US" sz="1200" i="1" dirty="0"/>
              <a:t> </a:t>
            </a:r>
            <a:r>
              <a:rPr lang="en-US" sz="1200" i="1" dirty="0" err="1"/>
              <a:t>Evelina</a:t>
            </a:r>
            <a:r>
              <a:rPr lang="en-US" sz="1200" i="1" dirty="0"/>
              <a:t> </a:t>
            </a:r>
            <a:r>
              <a:rPr lang="en-US" sz="1200" i="1" dirty="0" err="1"/>
              <a:t>Mikhailovna</a:t>
            </a:r>
            <a:r>
              <a:rPr lang="en-US" sz="1200" i="1" dirty="0"/>
              <a:t>, teacher of geography at Lyceum No. 23, Sochi, Russia</a:t>
            </a:r>
            <a:endParaRPr lang="ru-RU" sz="1200" i="1" dirty="0"/>
          </a:p>
          <a:p>
            <a:r>
              <a:rPr lang="ru-RU" sz="1400" b="1" dirty="0">
                <a:solidFill>
                  <a:srgbClr val="0070C0"/>
                </a:solidFill>
              </a:rPr>
              <a:t>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4</a:t>
            </a:r>
          </a:p>
        </p:txBody>
      </p:sp>
      <p:sp>
        <p:nvSpPr>
          <p:cNvPr id="7" name="TextBox 6"/>
          <p:cNvSpPr txBox="1"/>
          <p:nvPr/>
        </p:nvSpPr>
        <p:spPr>
          <a:xfrm>
            <a:off x="398513" y="2198417"/>
            <a:ext cx="6479091" cy="1384995"/>
          </a:xfrm>
          <a:prstGeom prst="rect">
            <a:avLst/>
          </a:prstGeom>
          <a:noFill/>
        </p:spPr>
        <p:txBody>
          <a:bodyPr wrap="square" rtlCol="0">
            <a:spAutoFit/>
          </a:bodyPr>
          <a:lstStyle/>
          <a:p>
            <a:pPr lvl="0" algn="just"/>
            <a:r>
              <a:rPr lang="en-US" sz="1400" dirty="0">
                <a:highlight>
                  <a:srgbClr val="000000">
                    <a:alpha val="0"/>
                  </a:srgbClr>
                </a:highlight>
              </a:rPr>
              <a:t>The course is designed for an in-depth study of the climatic features of Sochi.  It provides an opportunity to get more complete knowledge about the unique climate features of the territory, the only subtropics in Russia, surrounded by mountains and forests of the national Park and the Caucasian biosphere reserve. Studying such topics as "How climate change affects mountain regions"," coastal areas"," forests " are relevant and understandable to local students.</a:t>
            </a:r>
            <a:endParaRPr lang="ru-RU" sz="1400" dirty="0"/>
          </a:p>
        </p:txBody>
      </p:sp>
      <p:sp>
        <p:nvSpPr>
          <p:cNvPr id="14" name="TextBox 13"/>
          <p:cNvSpPr txBox="1"/>
          <p:nvPr/>
        </p:nvSpPr>
        <p:spPr>
          <a:xfrm>
            <a:off x="398513" y="3664177"/>
            <a:ext cx="6415242" cy="3103414"/>
          </a:xfrm>
          <a:prstGeom prst="rect">
            <a:avLst/>
          </a:prstGeom>
          <a:noFill/>
        </p:spPr>
        <p:txBody>
          <a:bodyPr wrap="square" rtlCol="0">
            <a:spAutoFit/>
          </a:bodyPr>
          <a:lstStyle/>
          <a:p>
            <a:pPr>
              <a:spcAft>
                <a:spcPts val="400"/>
              </a:spcAft>
            </a:pPr>
            <a:r>
              <a:rPr lang="en-US" sz="1600" b="1" dirty="0">
                <a:solidFill>
                  <a:srgbClr val="0070C0"/>
                </a:solidFill>
              </a:rPr>
              <a:t>Additional general educational program </a:t>
            </a:r>
            <a:r>
              <a:rPr lang="en-US" sz="1600" b="1" dirty="0">
                <a:solidFill>
                  <a:srgbClr val="0070C0"/>
                </a:solidFill>
                <a:highlight>
                  <a:srgbClr val="000000">
                    <a:alpha val="0"/>
                  </a:srgbClr>
                </a:highlight>
              </a:rPr>
              <a:t>“Nature Researchers the Climate" – 144 hours</a:t>
            </a:r>
          </a:p>
          <a:p>
            <a:pPr>
              <a:spcAft>
                <a:spcPts val="600"/>
              </a:spcAft>
            </a:pPr>
            <a:r>
              <a:rPr lang="en-US" sz="1200" b="1" dirty="0"/>
              <a:t>Author: </a:t>
            </a:r>
            <a:r>
              <a:rPr lang="en-US" sz="1200" i="1" dirty="0"/>
              <a:t>Vera </a:t>
            </a:r>
            <a:r>
              <a:rPr lang="en-US" sz="1200" i="1" dirty="0" err="1"/>
              <a:t>Lebedeva</a:t>
            </a:r>
            <a:r>
              <a:rPr lang="en-US" sz="1200" i="1" dirty="0"/>
              <a:t>, teacher of additional education at the Ecological and Biological Center in Sochi, RF.</a:t>
            </a:r>
            <a:endParaRPr lang="ru-RU" sz="1200" i="1" dirty="0"/>
          </a:p>
          <a:p>
            <a:pPr algn="just">
              <a:spcAft>
                <a:spcPts val="400"/>
              </a:spcAft>
            </a:pPr>
            <a:r>
              <a:rPr lang="en-US" sz="1400" dirty="0">
                <a:highlight>
                  <a:srgbClr val="000000">
                    <a:alpha val="0"/>
                  </a:srgbClr>
                </a:highlight>
              </a:rPr>
              <a:t>The program is developed on the basis of the interactive learning toolkit "Climate Box“.  It has a large practical component aimed at developing practical skills in the field of climate change and prevention of its consequences.  The program’s research areas include the amount of transport, weather anomalies, plant diseases and pests, and much more.  The implementation of projects aimed at reducing climate change impact, collection of waste paper, reuse of plastic bottles in the training and experimental areas of the center, processing Christmas trees into wood chips and its further use, and others. </a:t>
            </a:r>
          </a:p>
          <a:p>
            <a:endParaRPr lang="ru-RU" sz="1400" dirty="0"/>
          </a:p>
          <a:p>
            <a:endParaRPr lang="ru-RU" sz="1400" b="1" dirty="0">
              <a:solidFill>
                <a:srgbClr val="0070C0"/>
              </a:solidFill>
            </a:endParaRPr>
          </a:p>
        </p:txBody>
      </p:sp>
      <p:pic>
        <p:nvPicPr>
          <p:cNvPr id="13" name="Picture 2" descr="Файл: осень в Сочинском национальном парке близ Красной Поляны.JPG"/>
          <p:cNvPicPr>
            <a:picLocks noChangeAspect="1" noChangeArrowheads="1"/>
          </p:cNvPicPr>
          <p:nvPr/>
        </p:nvPicPr>
        <p:blipFill>
          <a:blip r:embed="rId5" cstate="print"/>
          <a:srcRect/>
          <a:stretch>
            <a:fillRect/>
          </a:stretch>
        </p:blipFill>
        <p:spPr bwMode="auto">
          <a:xfrm>
            <a:off x="7045777" y="1372061"/>
            <a:ext cx="4821757" cy="3037708"/>
          </a:xfrm>
          <a:prstGeom prst="rect">
            <a:avLst/>
          </a:prstGeom>
          <a:noFill/>
        </p:spPr>
      </p:pic>
      <p:pic>
        <p:nvPicPr>
          <p:cNvPr id="18" name="Picture 10" descr="File:Сочи, море - panoramio.JPG"/>
          <p:cNvPicPr>
            <a:picLocks noChangeAspect="1" noChangeArrowheads="1"/>
          </p:cNvPicPr>
          <p:nvPr/>
        </p:nvPicPr>
        <p:blipFill>
          <a:blip r:embed="rId6" cstate="print"/>
          <a:srcRect r="1890"/>
          <a:stretch>
            <a:fillRect/>
          </a:stretch>
        </p:blipFill>
        <p:spPr bwMode="auto">
          <a:xfrm>
            <a:off x="9571701" y="4675231"/>
            <a:ext cx="2329589" cy="1518780"/>
          </a:xfrm>
          <a:prstGeom prst="rect">
            <a:avLst/>
          </a:prstGeom>
          <a:noFill/>
        </p:spPr>
      </p:pic>
      <p:pic>
        <p:nvPicPr>
          <p:cNvPr id="19" name="Picture 12" descr="File:Краснополянский лесной массив. Адлерский район, лесной фонд, Сочи, Краснодарский край. Водопад Поликаря.JPG"/>
          <p:cNvPicPr>
            <a:picLocks noChangeAspect="1" noChangeArrowheads="1"/>
          </p:cNvPicPr>
          <p:nvPr/>
        </p:nvPicPr>
        <p:blipFill>
          <a:blip r:embed="rId7" cstate="print"/>
          <a:srcRect/>
          <a:stretch>
            <a:fillRect/>
          </a:stretch>
        </p:blipFill>
        <p:spPr bwMode="auto">
          <a:xfrm>
            <a:off x="7027168" y="4660492"/>
            <a:ext cx="2444018" cy="1548580"/>
          </a:xfrm>
          <a:prstGeom prst="rect">
            <a:avLst/>
          </a:prstGeom>
          <a:noFill/>
        </p:spPr>
      </p:pic>
    </p:spTree>
    <p:extLst>
      <p:ext uri="{BB962C8B-B14F-4D97-AF65-F5344CB8AC3E}">
        <p14:creationId xmlns:p14="http://schemas.microsoft.com/office/powerpoint/2010/main" val="417053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5</a:t>
            </a:r>
          </a:p>
        </p:txBody>
      </p:sp>
      <p:sp>
        <p:nvSpPr>
          <p:cNvPr id="7" name="TextBox 6"/>
          <p:cNvSpPr txBox="1"/>
          <p:nvPr/>
        </p:nvSpPr>
        <p:spPr>
          <a:xfrm>
            <a:off x="565369" y="1432903"/>
            <a:ext cx="5029200" cy="2185214"/>
          </a:xfrm>
          <a:prstGeom prst="rect">
            <a:avLst/>
          </a:prstGeom>
          <a:noFill/>
        </p:spPr>
        <p:txBody>
          <a:bodyPr wrap="square" rtlCol="0">
            <a:spAutoFit/>
          </a:bodyPr>
          <a:lstStyle/>
          <a:p>
            <a:pPr algn="just">
              <a:spcAft>
                <a:spcPts val="600"/>
              </a:spcAft>
            </a:pPr>
            <a:r>
              <a:rPr lang="en-US" sz="1400" dirty="0">
                <a:highlight>
                  <a:srgbClr val="000000">
                    <a:alpha val="0"/>
                  </a:srgbClr>
                </a:highlight>
              </a:rPr>
              <a:t>Solving disputes over controversial issue through dialogues can be part of educational process where they can engage in taking into account the opinions of all participants and achieving an agreed position. A role-play can be a good option to practice it.</a:t>
            </a:r>
          </a:p>
          <a:p>
            <a:pPr algn="just">
              <a:spcAft>
                <a:spcPts val="600"/>
              </a:spcAft>
            </a:pPr>
            <a:r>
              <a:rPr lang="en-US" sz="1400" dirty="0">
                <a:highlight>
                  <a:srgbClr val="000000">
                    <a:alpha val="0"/>
                  </a:srgbClr>
                </a:highlight>
              </a:rPr>
              <a:t>The essence of the role play is to create situations in which each participant gets a fictitious name, a social role such as a journalist, the company's chief executive, an environmental expert, and so on.</a:t>
            </a:r>
          </a:p>
          <a:p>
            <a:pPr algn="just">
              <a:spcAft>
                <a:spcPts val="600"/>
              </a:spcAft>
            </a:pPr>
            <a:r>
              <a:rPr lang="en-US" sz="1400" dirty="0">
                <a:highlight>
                  <a:srgbClr val="000000">
                    <a:alpha val="0"/>
                  </a:srgbClr>
                </a:highlight>
              </a:rPr>
              <a:t>Role-playing game creates motivation that is close to natural, arouses interest, and increases the emotional level of students. </a:t>
            </a:r>
          </a:p>
        </p:txBody>
      </p:sp>
      <p:pic>
        <p:nvPicPr>
          <p:cNvPr id="14" name="Picture 3" descr="ÐÐ¾ÑÐ¾Ð¶ÐµÐµ Ð¸Ð·Ð¾Ð±ÑÐ°Ð¶ÐµÐ½Ð¸Ðµ"/>
          <p:cNvPicPr>
            <a:picLocks noChangeAspect="1" noChangeArrowheads="1"/>
          </p:cNvPicPr>
          <p:nvPr/>
        </p:nvPicPr>
        <p:blipFill>
          <a:blip r:embed="rId5" cstate="print"/>
          <a:srcRect/>
          <a:stretch>
            <a:fillRect/>
          </a:stretch>
        </p:blipFill>
        <p:spPr bwMode="auto">
          <a:xfrm>
            <a:off x="6618916" y="1348304"/>
            <a:ext cx="4828396" cy="3196399"/>
          </a:xfrm>
          <a:prstGeom prst="rect">
            <a:avLst/>
          </a:prstGeom>
          <a:noFill/>
          <a:effectLst/>
        </p:spPr>
      </p:pic>
      <p:pic>
        <p:nvPicPr>
          <p:cNvPr id="15" name="Picture 5" descr="ÐÐ°ÑÑÐ¸Ð½ÐºÐ¸ Ð¿Ð¾ Ð·Ð°Ð¿ÑÐ¾ÑÑ ÑÐºÐ¾Ð»ÑÐ½Ð¸ÐºÐ¸ ÐÐÐ ÐÐ®Ð¢ Ð Ð ÐÐÐÐÐ«Ð ÐÐÐ Ð«"/>
          <p:cNvPicPr>
            <a:picLocks noChangeAspect="1" noChangeArrowheads="1"/>
          </p:cNvPicPr>
          <p:nvPr/>
        </p:nvPicPr>
        <p:blipFill>
          <a:blip r:embed="rId6" cstate="print"/>
          <a:srcRect/>
          <a:stretch>
            <a:fillRect/>
          </a:stretch>
        </p:blipFill>
        <p:spPr bwMode="auto">
          <a:xfrm>
            <a:off x="6550925" y="4959838"/>
            <a:ext cx="2113606" cy="1407600"/>
          </a:xfrm>
          <a:prstGeom prst="rect">
            <a:avLst/>
          </a:prstGeom>
          <a:noFill/>
          <a:effectLst/>
        </p:spPr>
      </p:pic>
      <p:pic>
        <p:nvPicPr>
          <p:cNvPr id="16" name="Picture 4" descr="D:\Users\user\Desktop\фото шкатулка в Сочи\full_14689107113.jpg"/>
          <p:cNvPicPr>
            <a:picLocks noChangeAspect="1" noChangeArrowheads="1"/>
          </p:cNvPicPr>
          <p:nvPr/>
        </p:nvPicPr>
        <p:blipFill>
          <a:blip r:embed="rId7" cstate="print"/>
          <a:srcRect/>
          <a:stretch>
            <a:fillRect/>
          </a:stretch>
        </p:blipFill>
        <p:spPr bwMode="auto">
          <a:xfrm>
            <a:off x="8886122" y="4912712"/>
            <a:ext cx="2506114" cy="1407600"/>
          </a:xfrm>
          <a:prstGeom prst="rect">
            <a:avLst/>
          </a:prstGeom>
          <a:noFill/>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00" y="4706296"/>
            <a:ext cx="1531620" cy="1603135"/>
          </a:xfrm>
          <a:prstGeom prst="rect">
            <a:avLst/>
          </a:prstGeom>
        </p:spPr>
      </p:pic>
      <p:sp>
        <p:nvSpPr>
          <p:cNvPr id="11" name="Прямоугольник 10"/>
          <p:cNvSpPr/>
          <p:nvPr/>
        </p:nvSpPr>
        <p:spPr>
          <a:xfrm>
            <a:off x="1790700" y="4408438"/>
            <a:ext cx="4629150" cy="1692771"/>
          </a:xfrm>
          <a:prstGeom prst="rect">
            <a:avLst/>
          </a:prstGeom>
        </p:spPr>
        <p:txBody>
          <a:bodyPr wrap="square">
            <a:spAutoFit/>
          </a:bodyPr>
          <a:lstStyle/>
          <a:p>
            <a:pPr algn="just">
              <a:spcAft>
                <a:spcPts val="600"/>
              </a:spcAft>
            </a:pPr>
            <a:r>
              <a:rPr lang="en-US" sz="1400" b="1" dirty="0">
                <a:solidFill>
                  <a:srgbClr val="0070C0"/>
                </a:solidFill>
                <a:highlight>
                  <a:srgbClr val="000000">
                    <a:alpha val="0"/>
                  </a:srgbClr>
                </a:highlight>
              </a:rPr>
              <a:t>Example of topics for debates and role-playing games: </a:t>
            </a:r>
          </a:p>
          <a:p>
            <a:pPr indent="273050">
              <a:spcAft>
                <a:spcPts val="600"/>
              </a:spcAft>
              <a:buFontTx/>
              <a:buChar char="-"/>
            </a:pPr>
            <a:r>
              <a:rPr lang="en-US" sz="1400" i="1" dirty="0">
                <a:highlight>
                  <a:srgbClr val="000000">
                    <a:alpha val="0"/>
                  </a:srgbClr>
                </a:highlight>
              </a:rPr>
              <a:t>Construction of an incineration plant in the city;</a:t>
            </a:r>
          </a:p>
          <a:p>
            <a:pPr indent="273050">
              <a:spcAft>
                <a:spcPts val="600"/>
              </a:spcAft>
              <a:buFontTx/>
              <a:buChar char="-"/>
            </a:pPr>
            <a:r>
              <a:rPr lang="en-US" sz="1400" i="1" dirty="0">
                <a:highlight>
                  <a:srgbClr val="000000">
                    <a:alpha val="0"/>
                  </a:srgbClr>
                </a:highlight>
              </a:rPr>
              <a:t>The expansion of highway through roadside landscaping;</a:t>
            </a:r>
          </a:p>
          <a:p>
            <a:pPr indent="273050">
              <a:spcAft>
                <a:spcPts val="600"/>
              </a:spcAft>
              <a:buFontTx/>
              <a:buChar char="-"/>
            </a:pPr>
            <a:r>
              <a:rPr lang="en-US" sz="1400" i="1" dirty="0">
                <a:highlight>
                  <a:srgbClr val="000000">
                    <a:alpha val="0"/>
                  </a:srgbClr>
                </a:highlight>
              </a:rPr>
              <a:t>Construction of a dam on the river that supplies the city with water;</a:t>
            </a:r>
          </a:p>
          <a:p>
            <a:pPr indent="273050">
              <a:spcAft>
                <a:spcPts val="600"/>
              </a:spcAft>
              <a:buFontTx/>
              <a:buChar char="-"/>
            </a:pPr>
            <a:r>
              <a:rPr lang="en-US" sz="1400" i="1" dirty="0">
                <a:highlight>
                  <a:srgbClr val="000000">
                    <a:alpha val="0"/>
                  </a:srgbClr>
                </a:highlight>
              </a:rPr>
              <a:t> others.</a:t>
            </a:r>
          </a:p>
        </p:txBody>
      </p:sp>
      <p:sp>
        <p:nvSpPr>
          <p:cNvPr id="12" name="TextBox 11"/>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2. DISPUTES. DISCUSSIONS. ROLE-PLAYS</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652408" y="3133363"/>
            <a:ext cx="5718412" cy="646331"/>
          </a:xfrm>
          <a:prstGeom prst="rect">
            <a:avLst/>
          </a:prstGeom>
          <a:noFill/>
        </p:spPr>
        <p:txBody>
          <a:bodyPr wrap="square" rtlCol="0">
            <a:spAutoFit/>
          </a:bodyPr>
          <a:lstStyle/>
          <a:p>
            <a:r>
              <a:rPr lang="en-US" b="1" dirty="0">
                <a:solidFill>
                  <a:srgbClr val="0070C0"/>
                </a:solidFill>
                <a:latin typeface="Arial Narrow" panose="020B0606020202030204" pitchFamily="34" charset="0"/>
              </a:rPr>
              <a:t>Extracurricular activity</a:t>
            </a:r>
          </a:p>
          <a:p>
            <a:r>
              <a:rPr lang="en-US" b="1" dirty="0">
                <a:solidFill>
                  <a:srgbClr val="0070C0"/>
                </a:solidFill>
                <a:latin typeface="Arial Narrow" panose="020B0606020202030204" pitchFamily="34" charset="0"/>
              </a:rPr>
              <a:t>"How does climate change affect forests?"</a:t>
            </a:r>
            <a:endParaRPr lang="ru-RU" b="1" dirty="0">
              <a:solidFill>
                <a:srgbClr val="0070C0"/>
              </a:solidFill>
              <a:latin typeface="Arial Narrow" panose="020B0606020202030204" pitchFamily="34" charset="0"/>
            </a:endParaRP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6</a:t>
            </a:r>
          </a:p>
        </p:txBody>
      </p:sp>
      <p:sp>
        <p:nvSpPr>
          <p:cNvPr id="7" name="TextBox 6"/>
          <p:cNvSpPr txBox="1"/>
          <p:nvPr/>
        </p:nvSpPr>
        <p:spPr>
          <a:xfrm>
            <a:off x="687801" y="3697658"/>
            <a:ext cx="5029200" cy="1538883"/>
          </a:xfrm>
          <a:prstGeom prst="rect">
            <a:avLst/>
          </a:prstGeom>
          <a:noFill/>
        </p:spPr>
        <p:txBody>
          <a:bodyPr wrap="square" rtlCol="0">
            <a:spAutoFit/>
          </a:bodyPr>
          <a:lstStyle/>
          <a:p>
            <a:pPr indent="355600" algn="just">
              <a:spcAft>
                <a:spcPts val="400"/>
              </a:spcAft>
            </a:pPr>
            <a:r>
              <a:rPr lang="en-US" sz="1400" b="1" dirty="0">
                <a:solidFill>
                  <a:srgbClr val="0070C0"/>
                </a:solidFill>
                <a:highlight>
                  <a:srgbClr val="000000">
                    <a:alpha val="0"/>
                  </a:srgbClr>
                </a:highlight>
              </a:rPr>
              <a:t>Independent experiments:</a:t>
            </a:r>
          </a:p>
          <a:p>
            <a:pPr indent="355600" algn="just">
              <a:spcAft>
                <a:spcPts val="400"/>
              </a:spcAft>
              <a:buFontTx/>
              <a:buChar char="-"/>
            </a:pPr>
            <a:r>
              <a:rPr lang="en-US" sz="1400" dirty="0">
                <a:highlight>
                  <a:srgbClr val="000000">
                    <a:alpha val="0"/>
                  </a:srgbClr>
                </a:highlight>
              </a:rPr>
              <a:t>find out which trees and shrubs are most sensitive to warming. </a:t>
            </a:r>
          </a:p>
          <a:p>
            <a:pPr indent="355600" algn="just">
              <a:spcAft>
                <a:spcPts val="400"/>
              </a:spcAft>
              <a:buFontTx/>
              <a:buChar char="-"/>
            </a:pPr>
            <a:r>
              <a:rPr lang="en-US" sz="1400" dirty="0">
                <a:highlight>
                  <a:srgbClr val="000000">
                    <a:alpha val="0"/>
                  </a:srgbClr>
                </a:highlight>
              </a:rPr>
              <a:t>find out which tree species has the most carbon in its wood. </a:t>
            </a:r>
          </a:p>
          <a:p>
            <a:pPr indent="355600" algn="just">
              <a:spcAft>
                <a:spcPts val="400"/>
              </a:spcAft>
              <a:buFontTx/>
              <a:buChar char="-"/>
            </a:pPr>
            <a:r>
              <a:rPr lang="en-US" sz="1400" dirty="0">
                <a:highlight>
                  <a:srgbClr val="000000">
                    <a:alpha val="0"/>
                  </a:srgbClr>
                </a:highlight>
              </a:rPr>
              <a:t>compare the amount of oxygen and carbon dioxide released by plants in the light and in the dark.</a:t>
            </a:r>
          </a:p>
        </p:txBody>
      </p:sp>
      <p:sp>
        <p:nvSpPr>
          <p:cNvPr id="17" name="TextBox 16"/>
          <p:cNvSpPr txBox="1"/>
          <p:nvPr/>
        </p:nvSpPr>
        <p:spPr>
          <a:xfrm>
            <a:off x="723490" y="5534563"/>
            <a:ext cx="5029200" cy="523220"/>
          </a:xfrm>
          <a:prstGeom prst="rect">
            <a:avLst/>
          </a:prstGeom>
          <a:noFill/>
        </p:spPr>
        <p:txBody>
          <a:bodyPr wrap="square" rtlCol="0">
            <a:spAutoFit/>
          </a:bodyPr>
          <a:lstStyle/>
          <a:p>
            <a:pPr indent="355600" algn="just">
              <a:buFontTx/>
              <a:buChar char="-"/>
            </a:pPr>
            <a:r>
              <a:rPr lang="en-US" sz="1400" dirty="0">
                <a:highlight>
                  <a:srgbClr val="000000">
                    <a:alpha val="0"/>
                  </a:srgbClr>
                </a:highlight>
              </a:rPr>
              <a:t>use data from the </a:t>
            </a:r>
            <a:r>
              <a:rPr lang="en-US" sz="1400" dirty="0" err="1">
                <a:highlight>
                  <a:srgbClr val="000000">
                    <a:alpha val="0"/>
                  </a:srgbClr>
                </a:highlight>
              </a:rPr>
              <a:t>hydrometeorological</a:t>
            </a:r>
            <a:r>
              <a:rPr lang="en-US" sz="1400" dirty="0">
                <a:highlight>
                  <a:srgbClr val="000000">
                    <a:alpha val="0"/>
                  </a:srgbClr>
                </a:highlight>
              </a:rPr>
              <a:t> service (from the Internet) to  plot a chart of the cold or warm season in your city.</a:t>
            </a:r>
          </a:p>
        </p:txBody>
      </p:sp>
      <p:pic>
        <p:nvPicPr>
          <p:cNvPr id="19" name="Picture 8" descr="C:\Users\ЕЛЕНА\Desktop\ветки\img16.jpg"/>
          <p:cNvPicPr>
            <a:picLocks noChangeAspect="1" noChangeArrowheads="1"/>
          </p:cNvPicPr>
          <p:nvPr/>
        </p:nvPicPr>
        <p:blipFill>
          <a:blip r:embed="rId5" cstate="print"/>
          <a:srcRect l="33218" t="21851" r="32333" b="10039"/>
          <a:stretch>
            <a:fillRect/>
          </a:stretch>
        </p:blipFill>
        <p:spPr bwMode="auto">
          <a:xfrm>
            <a:off x="10552543" y="4367878"/>
            <a:ext cx="1357495" cy="2013156"/>
          </a:xfrm>
          <a:prstGeom prst="rect">
            <a:avLst/>
          </a:prstGeom>
          <a:noFill/>
          <a:ln w="9525">
            <a:noFill/>
            <a:miter lim="800000"/>
            <a:headEnd/>
            <a:tailEnd/>
          </a:ln>
          <a:effectLst/>
        </p:spPr>
      </p:pic>
      <p:sp>
        <p:nvSpPr>
          <p:cNvPr id="13" name="TextBox 12"/>
          <p:cNvSpPr txBox="1"/>
          <p:nvPr/>
        </p:nvSpPr>
        <p:spPr>
          <a:xfrm>
            <a:off x="562698" y="1426961"/>
            <a:ext cx="6437191" cy="1461939"/>
          </a:xfrm>
          <a:prstGeom prst="rect">
            <a:avLst/>
          </a:prstGeom>
          <a:noFill/>
        </p:spPr>
        <p:txBody>
          <a:bodyPr wrap="square" rtlCol="0">
            <a:spAutoFit/>
          </a:bodyPr>
          <a:lstStyle/>
          <a:p>
            <a:pPr lvl="0" algn="just">
              <a:spcAft>
                <a:spcPts val="600"/>
              </a:spcAft>
            </a:pPr>
            <a:r>
              <a:rPr lang="en-US" sz="1400" b="1" dirty="0">
                <a:solidFill>
                  <a:srgbClr val="0070C0"/>
                </a:solidFill>
              </a:rPr>
              <a:t>Independent work</a:t>
            </a:r>
            <a:r>
              <a:rPr lang="en-US" sz="1400" b="1" dirty="0">
                <a:solidFill>
                  <a:srgbClr val="002060"/>
                </a:solidFill>
              </a:rPr>
              <a:t> </a:t>
            </a:r>
            <a:r>
              <a:rPr lang="en-US" sz="1400" dirty="0">
                <a:highlight>
                  <a:srgbClr val="000000">
                    <a:alpha val="0"/>
                  </a:srgbClr>
                </a:highlight>
              </a:rPr>
              <a:t>is a cognitive and an educational activity performed according to the instructions of a teachers, under their guidance and control but without their direct involvement. It can take place during the study of new educational material, solidifying of knowledge, preparation of the report, creative work, project design. </a:t>
            </a:r>
          </a:p>
          <a:p>
            <a:pPr lvl="0" algn="just">
              <a:spcAft>
                <a:spcPts val="600"/>
              </a:spcAft>
            </a:pPr>
            <a:r>
              <a:rPr lang="en-US" sz="1400" b="1" dirty="0">
                <a:solidFill>
                  <a:srgbClr val="0070C0"/>
                </a:solidFill>
                <a:highlight>
                  <a:srgbClr val="000000">
                    <a:alpha val="0"/>
                  </a:srgbClr>
                </a:highlight>
              </a:rPr>
              <a:t>In the process of independent work on climate topic, it is important and necessary to involve parents in collaborative work with children.</a:t>
            </a:r>
          </a:p>
        </p:txBody>
      </p:sp>
      <p:sp>
        <p:nvSpPr>
          <p:cNvPr id="14" name="TextBox 13"/>
          <p:cNvSpPr txBox="1"/>
          <p:nvPr/>
        </p:nvSpPr>
        <p:spPr>
          <a:xfrm>
            <a:off x="763865" y="5196450"/>
            <a:ext cx="5718412" cy="369332"/>
          </a:xfrm>
          <a:prstGeom prst="rect">
            <a:avLst/>
          </a:prstGeom>
          <a:noFill/>
        </p:spPr>
        <p:txBody>
          <a:bodyPr wrap="square" rtlCol="0">
            <a:spAutoFit/>
          </a:bodyPr>
          <a:lstStyle/>
          <a:p>
            <a:r>
              <a:rPr lang="en-US" b="1" dirty="0">
                <a:solidFill>
                  <a:srgbClr val="0070C0"/>
                </a:solidFill>
                <a:highlight>
                  <a:srgbClr val="000000">
                    <a:alpha val="0"/>
                  </a:srgbClr>
                </a:highlight>
                <a:latin typeface="Arial Narrow"/>
              </a:rPr>
              <a:t>Example of a creative independent task:</a:t>
            </a:r>
          </a:p>
        </p:txBody>
      </p:sp>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863" y="1426961"/>
            <a:ext cx="4670960" cy="2685178"/>
          </a:xfrm>
          <a:prstGeom prst="rect">
            <a:avLst/>
          </a:prstGeom>
        </p:spPr>
      </p:pic>
      <p:sp>
        <p:nvSpPr>
          <p:cNvPr id="8" name="Прямоугольник 7"/>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528023" y="5868796"/>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7528023" y="4373269"/>
            <a:ext cx="2601465" cy="1632932"/>
            <a:chOff x="7508693" y="4566209"/>
            <a:chExt cx="2399659" cy="1434601"/>
          </a:xfrm>
        </p:grpSpPr>
        <p:grpSp>
          <p:nvGrpSpPr>
            <p:cNvPr id="25" name="Группа 24"/>
            <p:cNvGrpSpPr/>
            <p:nvPr/>
          </p:nvGrpSpPr>
          <p:grpSpPr>
            <a:xfrm>
              <a:off x="7508693" y="4566209"/>
              <a:ext cx="2399659" cy="1391855"/>
              <a:chOff x="7508693" y="4566209"/>
              <a:chExt cx="2399659" cy="1391855"/>
            </a:xfrm>
          </p:grpSpPr>
          <p:pic>
            <p:nvPicPr>
              <p:cNvPr id="20" name="Picture 6" descr="C:\Users\ЕЛЕНА\Desktop\spiliMoshenie_1_enl.jpg"/>
              <p:cNvPicPr>
                <a:picLocks noChangeAspect="1" noChangeArrowheads="1"/>
              </p:cNvPicPr>
              <p:nvPr/>
            </p:nvPicPr>
            <p:blipFill>
              <a:blip r:embed="rId7" cstate="print"/>
              <a:srcRect t="14172" b="7874"/>
              <a:stretch>
                <a:fillRect/>
              </a:stretch>
            </p:blipFill>
            <p:spPr bwMode="auto">
              <a:xfrm>
                <a:off x="7528023" y="4566209"/>
                <a:ext cx="2380329" cy="1391855"/>
              </a:xfrm>
              <a:prstGeom prst="rect">
                <a:avLst/>
              </a:prstGeom>
              <a:noFill/>
              <a:ln w="9525">
                <a:noFill/>
                <a:miter lim="800000"/>
                <a:headEnd/>
                <a:tailEnd/>
              </a:ln>
              <a:effectLst/>
            </p:spPr>
          </p:pic>
          <p:sp>
            <p:nvSpPr>
              <p:cNvPr id="15" name="Прямоугольник 14"/>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508693" y="5881540"/>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TextBox 25"/>
            <p:cNvSpPr txBox="1"/>
            <p:nvPr/>
          </p:nvSpPr>
          <p:spPr>
            <a:xfrm>
              <a:off x="7681167" y="5831533"/>
              <a:ext cx="932873" cy="169277"/>
            </a:xfrm>
            <a:prstGeom prst="rect">
              <a:avLst/>
            </a:prstGeom>
            <a:noFill/>
          </p:spPr>
          <p:txBody>
            <a:bodyPr wrap="square" rtlCol="0">
              <a:spAutoFit/>
            </a:bodyPr>
            <a:lstStyle/>
            <a:p>
              <a:pPr lvl="0" algn="ctr"/>
              <a:r>
                <a:rPr lang="en-US" sz="500" b="1">
                  <a:solidFill>
                    <a:srgbClr val="70AD47">
                      <a:lumMod val="75000"/>
                    </a:srgbClr>
                  </a:solidFill>
                </a:rPr>
                <a:t>Alder</a:t>
              </a:r>
              <a:endParaRPr lang="ru-RU" sz="500" b="1" dirty="0">
                <a:solidFill>
                  <a:srgbClr val="70AD47">
                    <a:lumMod val="75000"/>
                  </a:srgbClr>
                </a:solidFill>
              </a:endParaRPr>
            </a:p>
          </p:txBody>
        </p:sp>
        <p:sp>
          <p:nvSpPr>
            <p:cNvPr id="27" name="TextBox 26"/>
            <p:cNvSpPr txBox="1"/>
            <p:nvPr/>
          </p:nvSpPr>
          <p:spPr>
            <a:xfrm>
              <a:off x="9044902" y="5831427"/>
              <a:ext cx="777477" cy="169277"/>
            </a:xfrm>
            <a:prstGeom prst="rect">
              <a:avLst/>
            </a:prstGeom>
            <a:noFill/>
          </p:spPr>
          <p:txBody>
            <a:bodyPr wrap="square" rtlCol="0">
              <a:spAutoFit/>
            </a:bodyPr>
            <a:lstStyle/>
            <a:p>
              <a:pPr lvl="0" algn="ctr"/>
              <a:r>
                <a:rPr lang="en-US" sz="500" b="1" dirty="0">
                  <a:solidFill>
                    <a:srgbClr val="70AD47">
                      <a:lumMod val="75000"/>
                    </a:srgbClr>
                  </a:solidFill>
                </a:rPr>
                <a:t>Oak</a:t>
              </a:r>
              <a:endParaRPr lang="ru-RU" sz="500" b="1" dirty="0">
                <a:solidFill>
                  <a:srgbClr val="70AD47">
                    <a:lumMod val="75000"/>
                  </a:srgbClr>
                </a:solidFill>
              </a:endParaRPr>
            </a:p>
          </p:txBody>
        </p:sp>
        <p:sp>
          <p:nvSpPr>
            <p:cNvPr id="28" name="TextBox 27"/>
            <p:cNvSpPr txBox="1"/>
            <p:nvPr/>
          </p:nvSpPr>
          <p:spPr>
            <a:xfrm>
              <a:off x="7819960" y="5137308"/>
              <a:ext cx="665313" cy="169277"/>
            </a:xfrm>
            <a:prstGeom prst="rect">
              <a:avLst/>
            </a:prstGeom>
            <a:noFill/>
          </p:spPr>
          <p:txBody>
            <a:bodyPr wrap="square" rtlCol="0">
              <a:spAutoFit/>
            </a:bodyPr>
            <a:lstStyle/>
            <a:p>
              <a:pPr lvl="0" algn="ctr"/>
              <a:r>
                <a:rPr lang="en-US" sz="500" b="1" dirty="0">
                  <a:solidFill>
                    <a:srgbClr val="70AD47">
                      <a:lumMod val="75000"/>
                    </a:srgbClr>
                  </a:solidFill>
                </a:rPr>
                <a:t>Birch</a:t>
              </a:r>
              <a:endParaRPr lang="ru-RU" sz="500" b="1" dirty="0">
                <a:solidFill>
                  <a:srgbClr val="70AD47">
                    <a:lumMod val="75000"/>
                  </a:srgbClr>
                </a:solidFill>
              </a:endParaRPr>
            </a:p>
          </p:txBody>
        </p:sp>
        <p:sp>
          <p:nvSpPr>
            <p:cNvPr id="29" name="TextBox 28"/>
            <p:cNvSpPr txBox="1"/>
            <p:nvPr/>
          </p:nvSpPr>
          <p:spPr>
            <a:xfrm>
              <a:off x="9215437" y="5137308"/>
              <a:ext cx="485798" cy="169277"/>
            </a:xfrm>
            <a:prstGeom prst="rect">
              <a:avLst/>
            </a:prstGeom>
            <a:noFill/>
          </p:spPr>
          <p:txBody>
            <a:bodyPr wrap="square" rtlCol="0">
              <a:spAutoFit/>
            </a:bodyPr>
            <a:lstStyle/>
            <a:p>
              <a:r>
                <a:rPr lang="en-US" sz="500" b="1" dirty="0">
                  <a:solidFill>
                    <a:schemeClr val="accent6">
                      <a:lumMod val="75000"/>
                    </a:schemeClr>
                  </a:solidFill>
                </a:rPr>
                <a:t>Aspen</a:t>
              </a:r>
              <a:endParaRPr lang="ru-RU" sz="500" b="1" dirty="0">
                <a:solidFill>
                  <a:schemeClr val="accent6">
                    <a:lumMod val="75000"/>
                  </a:schemeClr>
                </a:solidFill>
              </a:endParaRPr>
            </a:p>
          </p:txBody>
        </p:sp>
      </p:grpSp>
      <p:sp>
        <p:nvSpPr>
          <p:cNvPr id="31" name="TextBox 30"/>
          <p:cNvSpPr txBox="1"/>
          <p:nvPr/>
        </p:nvSpPr>
        <p:spPr>
          <a:xfrm>
            <a:off x="11147840" y="6335295"/>
            <a:ext cx="775983" cy="169277"/>
          </a:xfrm>
          <a:prstGeom prst="rect">
            <a:avLst/>
          </a:prstGeom>
          <a:noFill/>
        </p:spPr>
        <p:txBody>
          <a:bodyPr wrap="square" rtlCol="0">
            <a:spAutoFit/>
          </a:bodyPr>
          <a:lstStyle/>
          <a:p>
            <a:r>
              <a:rPr lang="en-US" sz="500" b="1" dirty="0"/>
              <a:t>Poplar</a:t>
            </a:r>
            <a:endParaRPr lang="ru-RU" sz="500" b="1" dirty="0"/>
          </a:p>
        </p:txBody>
      </p:sp>
      <p:sp>
        <p:nvSpPr>
          <p:cNvPr id="33" name="TextBox 32"/>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3. INDEPENDENT WORK</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627798" y="1389724"/>
            <a:ext cx="5718412" cy="646331"/>
          </a:xfrm>
          <a:prstGeom prst="rect">
            <a:avLst/>
          </a:prstGeom>
          <a:noFill/>
        </p:spPr>
        <p:txBody>
          <a:bodyPr wrap="square" rtlCol="0">
            <a:spAutoFit/>
          </a:bodyPr>
          <a:lstStyle/>
          <a:p>
            <a:r>
              <a:rPr lang="en-US" b="1" dirty="0">
                <a:solidFill>
                  <a:srgbClr val="0070C0"/>
                </a:solidFill>
                <a:latin typeface="Arial Narrow" panose="020B0606020202030204" pitchFamily="34" charset="0"/>
              </a:rPr>
              <a:t>Round table</a:t>
            </a:r>
          </a:p>
          <a:p>
            <a:r>
              <a:rPr lang="en-US" b="1" dirty="0">
                <a:solidFill>
                  <a:srgbClr val="0070C0"/>
                </a:solidFill>
                <a:latin typeface="Arial Narrow" panose="020B0606020202030204" pitchFamily="34" charset="0"/>
              </a:rPr>
              <a:t>"How can I help the planet?"</a:t>
            </a:r>
            <a:endParaRPr lang="ru-RU" b="1" dirty="0">
              <a:solidFill>
                <a:srgbClr val="0070C0"/>
              </a:solidFill>
              <a:latin typeface="Arial Narrow" panose="020B0606020202030204" pitchFamily="34" charset="0"/>
            </a:endParaRP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en-US" sz="1000" dirty="0"/>
              <a:t>7</a:t>
            </a:r>
            <a:endParaRPr lang="ru-RU" sz="1000" dirty="0"/>
          </a:p>
        </p:txBody>
      </p:sp>
      <p:sp>
        <p:nvSpPr>
          <p:cNvPr id="7" name="TextBox 6"/>
          <p:cNvSpPr txBox="1"/>
          <p:nvPr/>
        </p:nvSpPr>
        <p:spPr>
          <a:xfrm>
            <a:off x="690553" y="2008596"/>
            <a:ext cx="4991235" cy="2123658"/>
          </a:xfrm>
          <a:prstGeom prst="rect">
            <a:avLst/>
          </a:prstGeom>
          <a:noFill/>
        </p:spPr>
        <p:txBody>
          <a:bodyPr wrap="square" rtlCol="0">
            <a:spAutoFit/>
          </a:bodyPr>
          <a:lstStyle/>
          <a:p>
            <a:pPr indent="355600">
              <a:spcAft>
                <a:spcPts val="600"/>
              </a:spcAft>
            </a:pPr>
            <a:r>
              <a:rPr lang="en-US" sz="1400" b="1" dirty="0">
                <a:solidFill>
                  <a:srgbClr val="0070C0"/>
                </a:solidFill>
                <a:highlight>
                  <a:srgbClr val="000000">
                    <a:alpha val="0"/>
                  </a:srgbClr>
                </a:highlight>
              </a:rPr>
              <a:t>Independent task for groups:</a:t>
            </a:r>
          </a:p>
          <a:p>
            <a:pPr indent="355600">
              <a:spcAft>
                <a:spcPts val="600"/>
              </a:spcAft>
              <a:buFontTx/>
              <a:buChar char="-"/>
            </a:pPr>
            <a:r>
              <a:rPr lang="en-US" sz="1400" dirty="0">
                <a:highlight>
                  <a:srgbClr val="000000">
                    <a:alpha val="0"/>
                  </a:srgbClr>
                </a:highlight>
              </a:rPr>
              <a:t>1 - make observations and notes of the cases of inefficient use of energy by humans. </a:t>
            </a:r>
          </a:p>
          <a:p>
            <a:pPr indent="355600">
              <a:spcAft>
                <a:spcPts val="600"/>
              </a:spcAft>
              <a:buFontTx/>
              <a:buChar char="-"/>
            </a:pPr>
            <a:r>
              <a:rPr lang="en-US" sz="1400" dirty="0">
                <a:highlight>
                  <a:srgbClr val="000000">
                    <a:alpha val="0"/>
                  </a:srgbClr>
                </a:highlight>
              </a:rPr>
              <a:t>2 - make observations and notes of the cases of efficient use of energy by humans. </a:t>
            </a:r>
          </a:p>
          <a:p>
            <a:pPr indent="355600">
              <a:spcAft>
                <a:spcPts val="600"/>
              </a:spcAft>
              <a:buFontTx/>
              <a:buChar char="-"/>
            </a:pPr>
            <a:r>
              <a:rPr lang="en-US" sz="1400" dirty="0">
                <a:highlight>
                  <a:srgbClr val="000000">
                    <a:alpha val="0"/>
                  </a:srgbClr>
                </a:highlight>
              </a:rPr>
              <a:t>3 - study materials in the media confirming the need for energy saving. </a:t>
            </a:r>
          </a:p>
          <a:p>
            <a:pPr indent="355600">
              <a:spcAft>
                <a:spcPts val="600"/>
              </a:spcAft>
              <a:buFontTx/>
              <a:buChar char="-"/>
            </a:pPr>
            <a:r>
              <a:rPr lang="en-US" sz="1400" dirty="0">
                <a:highlight>
                  <a:srgbClr val="000000">
                    <a:alpha val="0"/>
                  </a:srgbClr>
                </a:highlight>
              </a:rPr>
              <a:t>Presentation of the material.</a:t>
            </a:r>
          </a:p>
        </p:txBody>
      </p:sp>
      <p:sp>
        <p:nvSpPr>
          <p:cNvPr id="15" name="TextBox 14"/>
          <p:cNvSpPr txBox="1"/>
          <p:nvPr/>
        </p:nvSpPr>
        <p:spPr>
          <a:xfrm>
            <a:off x="657369" y="4361991"/>
            <a:ext cx="5718412" cy="369332"/>
          </a:xfrm>
          <a:prstGeom prst="rect">
            <a:avLst/>
          </a:prstGeom>
          <a:noFill/>
        </p:spPr>
        <p:txBody>
          <a:bodyPr wrap="square" rtlCol="0">
            <a:spAutoFit/>
          </a:bodyPr>
          <a:lstStyle/>
          <a:p>
            <a:r>
              <a:rPr lang="en-US" b="1" dirty="0">
                <a:solidFill>
                  <a:srgbClr val="0070C0"/>
                </a:solidFill>
                <a:latin typeface="Arial Narrow" panose="020B0606020202030204" pitchFamily="34" charset="0"/>
              </a:rPr>
              <a:t>Creative independent task "Energy Patrol"</a:t>
            </a:r>
            <a:endParaRPr lang="ru-RU" b="1" dirty="0">
              <a:solidFill>
                <a:srgbClr val="0070C0"/>
              </a:solidFill>
              <a:latin typeface="Arial Narrow" panose="020B0606020202030204" pitchFamily="34" charset="0"/>
            </a:endParaRPr>
          </a:p>
        </p:txBody>
      </p:sp>
      <p:sp>
        <p:nvSpPr>
          <p:cNvPr id="17" name="TextBox 16"/>
          <p:cNvSpPr txBox="1"/>
          <p:nvPr/>
        </p:nvSpPr>
        <p:spPr>
          <a:xfrm>
            <a:off x="652588" y="4693273"/>
            <a:ext cx="5029200" cy="954107"/>
          </a:xfrm>
          <a:prstGeom prst="rect">
            <a:avLst/>
          </a:prstGeom>
          <a:noFill/>
        </p:spPr>
        <p:txBody>
          <a:bodyPr wrap="square" rtlCol="0">
            <a:spAutoFit/>
          </a:bodyPr>
          <a:lstStyle/>
          <a:p>
            <a:pPr algn="just"/>
            <a:r>
              <a:rPr lang="en-US" sz="1400" dirty="0">
                <a:highlight>
                  <a:srgbClr val="000000">
                    <a:alpha val="0"/>
                  </a:srgbClr>
                </a:highlight>
              </a:rPr>
              <a:t>Analyze the number of kilowatt hours spent in different months of the year, the reasons for the highest and lowest electricity consumption, and suggest ways to save energy in everyday life: in the kitchen, when washing, cleaning, and in other cases.</a:t>
            </a:r>
          </a:p>
        </p:txBody>
      </p:sp>
      <p:pic>
        <p:nvPicPr>
          <p:cNvPr id="18" name="Picture 3" descr="C:\Users\ЕЛЕНА\Desktop\климатическая шкатулка\фото 76\11.JPG"/>
          <p:cNvPicPr>
            <a:picLocks noChangeAspect="1" noChangeArrowheads="1"/>
          </p:cNvPicPr>
          <p:nvPr/>
        </p:nvPicPr>
        <p:blipFill>
          <a:blip r:embed="rId5" cstate="print"/>
          <a:srcRect/>
          <a:stretch>
            <a:fillRect/>
          </a:stretch>
        </p:blipFill>
        <p:spPr bwMode="auto">
          <a:xfrm>
            <a:off x="7280100" y="942002"/>
            <a:ext cx="4034216" cy="3025663"/>
          </a:xfrm>
          <a:prstGeom prst="rect">
            <a:avLst/>
          </a:prstGeom>
          <a:ln>
            <a:noFill/>
          </a:ln>
          <a:effectLst>
            <a:softEdge rad="112500"/>
          </a:effectLst>
        </p:spPr>
      </p:pic>
      <p:pic>
        <p:nvPicPr>
          <p:cNvPr id="1026" name="Picture 2" descr="D:\Users\user\Desktop\фото СЦРО\full_146891040512.jpg"/>
          <p:cNvPicPr>
            <a:picLocks noChangeAspect="1" noChangeArrowheads="1"/>
          </p:cNvPicPr>
          <p:nvPr/>
        </p:nvPicPr>
        <p:blipFill>
          <a:blip r:embed="rId6" cstate="print"/>
          <a:srcRect/>
          <a:stretch>
            <a:fillRect/>
          </a:stretch>
        </p:blipFill>
        <p:spPr bwMode="auto">
          <a:xfrm>
            <a:off x="7280100" y="3967098"/>
            <a:ext cx="4034216" cy="2561727"/>
          </a:xfrm>
          <a:prstGeom prst="rect">
            <a:avLst/>
          </a:prstGeom>
          <a:noFill/>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277" y="2640632"/>
            <a:ext cx="1791376" cy="1436768"/>
          </a:xfrm>
          <a:prstGeom prst="rect">
            <a:avLst/>
          </a:prstGeom>
        </p:spPr>
      </p:pic>
      <p:sp>
        <p:nvSpPr>
          <p:cNvPr id="14" name="TextBox 13"/>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3. INDEPENDENT WORK</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8</a:t>
            </a:r>
          </a:p>
        </p:txBody>
      </p:sp>
      <p:sp>
        <p:nvSpPr>
          <p:cNvPr id="7" name="TextBox 6"/>
          <p:cNvSpPr txBox="1"/>
          <p:nvPr/>
        </p:nvSpPr>
        <p:spPr>
          <a:xfrm>
            <a:off x="382137" y="1425983"/>
            <a:ext cx="7315199" cy="4606389"/>
          </a:xfrm>
          <a:prstGeom prst="rect">
            <a:avLst/>
          </a:prstGeom>
          <a:noFill/>
        </p:spPr>
        <p:txBody>
          <a:bodyPr wrap="square" rtlCol="0">
            <a:spAutoFit/>
          </a:bodyPr>
          <a:lstStyle/>
          <a:p>
            <a:pPr indent="355600" algn="just"/>
            <a:endParaRPr lang="ru-RU" sz="1400" dirty="0"/>
          </a:p>
          <a:p>
            <a:pPr algn="just">
              <a:spcAft>
                <a:spcPts val="400"/>
              </a:spcAft>
            </a:pPr>
            <a:r>
              <a:rPr lang="en-US" sz="1400" dirty="0">
                <a:highlight>
                  <a:srgbClr val="000000">
                    <a:alpha val="0"/>
                  </a:srgbClr>
                </a:highlight>
              </a:rPr>
              <a:t>Currently, the most popular method of teaching among teachers. The project method assumes the following approach: “</a:t>
            </a:r>
          </a:p>
          <a:p>
            <a:pPr algn="just">
              <a:spcAft>
                <a:spcPts val="400"/>
              </a:spcAft>
            </a:pPr>
            <a:r>
              <a:rPr lang="en-US" sz="1400" dirty="0">
                <a:highlight>
                  <a:srgbClr val="000000">
                    <a:alpha val="0"/>
                  </a:srgbClr>
                </a:highlight>
              </a:rPr>
              <a:t>Think, how it could be done and what means to use – justify – calculate the effect – do – describe so that others can do it. </a:t>
            </a:r>
          </a:p>
          <a:p>
            <a:pPr algn="just">
              <a:spcAft>
                <a:spcPts val="400"/>
              </a:spcAft>
            </a:pPr>
            <a:r>
              <a:rPr lang="en-US" sz="1400" dirty="0">
                <a:highlight>
                  <a:srgbClr val="000000">
                    <a:alpha val="0"/>
                  </a:srgbClr>
                </a:highlight>
              </a:rPr>
              <a:t>Examples of projects carried out by students from different countries aimed at reducing the carbon footprint and reducing the impact on the climate:</a:t>
            </a:r>
          </a:p>
          <a:p>
            <a:pPr indent="355600" algn="just">
              <a:spcAft>
                <a:spcPts val="400"/>
              </a:spcAft>
              <a:buFontTx/>
              <a:buChar char="-"/>
            </a:pPr>
            <a:r>
              <a:rPr lang="en-US" sz="1600" i="1" dirty="0">
                <a:solidFill>
                  <a:srgbClr val="004F8A"/>
                </a:solidFill>
                <a:highlight>
                  <a:srgbClr val="000000">
                    <a:alpha val="0"/>
                  </a:srgbClr>
                </a:highlight>
              </a:rPr>
              <a:t>Energy-efficient houses in the city of </a:t>
            </a:r>
            <a:r>
              <a:rPr lang="en-US" sz="1600" i="1" dirty="0" err="1">
                <a:solidFill>
                  <a:srgbClr val="004F8A"/>
                </a:solidFill>
                <a:highlight>
                  <a:srgbClr val="000000">
                    <a:alpha val="0"/>
                  </a:srgbClr>
                </a:highlight>
              </a:rPr>
              <a:t>Labytnangi</a:t>
            </a:r>
            <a:r>
              <a:rPr lang="en-US" sz="1600" i="1" dirty="0">
                <a:solidFill>
                  <a:srgbClr val="004F8A"/>
                </a:solidFill>
                <a:highlight>
                  <a:srgbClr val="000000">
                    <a:alpha val="0"/>
                  </a:srgbClr>
                </a:highlight>
              </a:rPr>
              <a:t> to reduce carbon emissions;</a:t>
            </a:r>
          </a:p>
          <a:p>
            <a:pPr indent="355600" algn="just">
              <a:spcAft>
                <a:spcPts val="400"/>
              </a:spcAft>
              <a:buFontTx/>
              <a:buChar char="-"/>
            </a:pPr>
            <a:r>
              <a:rPr lang="en-US" sz="1600" i="1" dirty="0">
                <a:solidFill>
                  <a:srgbClr val="004F8A"/>
                </a:solidFill>
                <a:highlight>
                  <a:srgbClr val="000000">
                    <a:alpha val="0"/>
                  </a:srgbClr>
                </a:highlight>
              </a:rPr>
              <a:t>Wax moth to control plastic waste. The project aims to reduce greenhouse gas emissions by optimizing the process of recycling plastic waste;</a:t>
            </a:r>
          </a:p>
          <a:p>
            <a:pPr indent="355600" algn="just">
              <a:spcAft>
                <a:spcPts val="400"/>
              </a:spcAft>
              <a:buFontTx/>
              <a:buChar char="-"/>
            </a:pPr>
            <a:r>
              <a:rPr lang="en-US" sz="1600" i="1" dirty="0">
                <a:solidFill>
                  <a:srgbClr val="004F8A"/>
                </a:solidFill>
                <a:highlight>
                  <a:srgbClr val="000000">
                    <a:alpha val="0"/>
                  </a:srgbClr>
                </a:highlight>
              </a:rPr>
              <a:t>Fresh water </a:t>
            </a:r>
            <a:r>
              <a:rPr lang="en-US" sz="1600" i="1" dirty="0" err="1">
                <a:solidFill>
                  <a:srgbClr val="004F8A"/>
                </a:solidFill>
                <a:highlight>
                  <a:srgbClr val="000000">
                    <a:alpha val="0"/>
                  </a:srgbClr>
                </a:highlight>
              </a:rPr>
              <a:t>desalinatorproject</a:t>
            </a:r>
            <a:r>
              <a:rPr lang="en-US" sz="1600" i="1" dirty="0">
                <a:solidFill>
                  <a:srgbClr val="004F8A"/>
                </a:solidFill>
                <a:highlight>
                  <a:srgbClr val="000000">
                    <a:alpha val="0"/>
                  </a:srgbClr>
                </a:highlight>
              </a:rPr>
              <a:t>.  A device that allows, in domestic conditions, as well as in the conditions of small enterprises and educational organizations, to obtain fresh water from the highly mineralized water of the deserts and semi-deserts of Central Asia by condensation;</a:t>
            </a:r>
          </a:p>
          <a:p>
            <a:pPr indent="355600" algn="just">
              <a:spcAft>
                <a:spcPts val="400"/>
              </a:spcAft>
              <a:buFontTx/>
              <a:buChar char="-"/>
            </a:pPr>
            <a:r>
              <a:rPr lang="en-US" sz="1600" i="1" dirty="0">
                <a:solidFill>
                  <a:srgbClr val="004F8A"/>
                </a:solidFill>
                <a:highlight>
                  <a:srgbClr val="000000">
                    <a:alpha val="0"/>
                  </a:srgbClr>
                </a:highlight>
              </a:rPr>
              <a:t>"Automated Garden". Project for the development and implementation of a device that allows to optimize the process of watering gardens: to perceive dry beds and moisturize the dry land in a short time through drip irrigation. </a:t>
            </a:r>
          </a:p>
          <a:p>
            <a:pPr indent="355600" algn="just"/>
            <a:br>
              <a:rPr lang="ru-RU" sz="1400" b="1" dirty="0"/>
            </a:br>
            <a:endParaRPr lang="ru-RU" sz="1400" dirty="0"/>
          </a:p>
        </p:txBody>
      </p:sp>
      <p:pic>
        <p:nvPicPr>
          <p:cNvPr id="14" name="Picture 2" descr="D:\Users\user\Desktop\Новая папка\92f4d6.jpg"/>
          <p:cNvPicPr>
            <a:picLocks noChangeAspect="1" noChangeArrowheads="1"/>
          </p:cNvPicPr>
          <p:nvPr/>
        </p:nvPicPr>
        <p:blipFill>
          <a:blip r:embed="rId5" cstate="print"/>
          <a:srcRect/>
          <a:stretch>
            <a:fillRect/>
          </a:stretch>
        </p:blipFill>
        <p:spPr bwMode="auto">
          <a:xfrm>
            <a:off x="7954890" y="1195322"/>
            <a:ext cx="3753213" cy="2817119"/>
          </a:xfrm>
          <a:prstGeom prst="rect">
            <a:avLst/>
          </a:prstGeom>
          <a:noFill/>
          <a:effectLst/>
        </p:spPr>
      </p:pic>
      <p:sp>
        <p:nvSpPr>
          <p:cNvPr id="15" name="Прямоугольник 14"/>
          <p:cNvSpPr/>
          <p:nvPr/>
        </p:nvSpPr>
        <p:spPr>
          <a:xfrm>
            <a:off x="7927932" y="3992937"/>
            <a:ext cx="3794078" cy="261610"/>
          </a:xfrm>
          <a:prstGeom prst="rect">
            <a:avLst/>
          </a:prstGeom>
          <a:solidFill>
            <a:schemeClr val="accent1">
              <a:lumMod val="20000"/>
              <a:lumOff val="80000"/>
            </a:schemeClr>
          </a:solidFill>
        </p:spPr>
        <p:txBody>
          <a:bodyPr wrap="square">
            <a:spAutoFit/>
          </a:bodyPr>
          <a:lstStyle/>
          <a:p>
            <a:pPr algn="just"/>
            <a:r>
              <a:rPr lang="en-US" sz="1100" b="1" dirty="0"/>
              <a:t>Eucalyptus cultivation project to combat waterlogging.</a:t>
            </a:r>
            <a:endParaRPr lang="ru-RU" sz="1100" b="1" dirty="0"/>
          </a:p>
        </p:txBody>
      </p:sp>
      <p:pic>
        <p:nvPicPr>
          <p:cNvPr id="17" name="Picture 4" descr="D:\Users\user\Desktop\Новая папка\Без названия.jpg"/>
          <p:cNvPicPr>
            <a:picLocks noChangeAspect="1" noChangeArrowheads="1"/>
          </p:cNvPicPr>
          <p:nvPr/>
        </p:nvPicPr>
        <p:blipFill>
          <a:blip r:embed="rId6" cstate="print"/>
          <a:srcRect/>
          <a:stretch>
            <a:fillRect/>
          </a:stretch>
        </p:blipFill>
        <p:spPr bwMode="auto">
          <a:xfrm>
            <a:off x="9792820" y="4496778"/>
            <a:ext cx="1915283" cy="1274534"/>
          </a:xfrm>
          <a:prstGeom prst="rect">
            <a:avLst/>
          </a:prstGeom>
          <a:noFill/>
          <a:effectLst/>
        </p:spPr>
      </p:pic>
      <p:pic>
        <p:nvPicPr>
          <p:cNvPr id="18" name="Picture 5" descr="D:\Users\user\Desktop\Новая папка\Pokupatel-s-yeko-sumkoy.jpg"/>
          <p:cNvPicPr>
            <a:picLocks noChangeAspect="1" noChangeArrowheads="1"/>
          </p:cNvPicPr>
          <p:nvPr/>
        </p:nvPicPr>
        <p:blipFill>
          <a:blip r:embed="rId7" cstate="print"/>
          <a:srcRect/>
          <a:stretch>
            <a:fillRect/>
          </a:stretch>
        </p:blipFill>
        <p:spPr bwMode="auto">
          <a:xfrm>
            <a:off x="7983938" y="4496778"/>
            <a:ext cx="1697397" cy="1273048"/>
          </a:xfrm>
          <a:prstGeom prst="rect">
            <a:avLst/>
          </a:prstGeom>
          <a:noFill/>
          <a:effectLst/>
        </p:spPr>
      </p:pic>
      <p:sp>
        <p:nvSpPr>
          <p:cNvPr id="11" name="TextBox 10"/>
          <p:cNvSpPr txBox="1"/>
          <p:nvPr/>
        </p:nvSpPr>
        <p:spPr>
          <a:xfrm>
            <a:off x="382137" y="5535572"/>
            <a:ext cx="11327641" cy="1231106"/>
          </a:xfrm>
          <a:prstGeom prst="rect">
            <a:avLst/>
          </a:prstGeom>
          <a:noFill/>
        </p:spPr>
        <p:txBody>
          <a:bodyPr wrap="square" rtlCol="0">
            <a:spAutoFit/>
          </a:bodyPr>
          <a:lstStyle/>
          <a:p>
            <a:endParaRPr lang="ru-RU" sz="1400" dirty="0"/>
          </a:p>
          <a:p>
            <a:endParaRPr lang="ru-RU" sz="1400" dirty="0"/>
          </a:p>
          <a:p>
            <a:r>
              <a:rPr lang="en-US" sz="1400" dirty="0">
                <a:highlight>
                  <a:srgbClr val="000000">
                    <a:alpha val="0"/>
                  </a:srgbClr>
                </a:highlight>
              </a:rPr>
              <a:t>When organizing extracurricular activities on climate change, it is necessary to use the resource of the educational organization. These can be schoolyard, greenhouses where you can use resource-saving technologies, and other.</a:t>
            </a:r>
          </a:p>
          <a:p>
            <a:endParaRPr lang="ru-RU" dirty="0"/>
          </a:p>
        </p:txBody>
      </p:sp>
      <p:sp>
        <p:nvSpPr>
          <p:cNvPr id="12" name="TextBox 11"/>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4. PROJECT METHOD</a:t>
            </a:r>
            <a:endParaRPr lang="ru-RU"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7053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a:t>9</a:t>
            </a:r>
          </a:p>
        </p:txBody>
      </p:sp>
      <p:sp>
        <p:nvSpPr>
          <p:cNvPr id="7" name="TextBox 6"/>
          <p:cNvSpPr txBox="1"/>
          <p:nvPr/>
        </p:nvSpPr>
        <p:spPr>
          <a:xfrm>
            <a:off x="462313" y="1290221"/>
            <a:ext cx="6897604" cy="3570208"/>
          </a:xfrm>
          <a:prstGeom prst="rect">
            <a:avLst/>
          </a:prstGeom>
          <a:noFill/>
        </p:spPr>
        <p:txBody>
          <a:bodyPr wrap="square" rtlCol="0">
            <a:spAutoFit/>
          </a:bodyPr>
          <a:lstStyle/>
          <a:p>
            <a:pPr>
              <a:spcAft>
                <a:spcPts val="600"/>
              </a:spcAft>
            </a:pPr>
            <a:r>
              <a:rPr lang="ru-RU" sz="1400" b="1" dirty="0">
                <a:solidFill>
                  <a:srgbClr val="0070C0"/>
                </a:solidFill>
              </a:rPr>
              <a:t> </a:t>
            </a:r>
            <a:endParaRPr lang="ru-RU" sz="1400" dirty="0"/>
          </a:p>
          <a:p>
            <a:pPr algn="just">
              <a:spcAft>
                <a:spcPts val="600"/>
              </a:spcAft>
            </a:pPr>
            <a:r>
              <a:rPr lang="en-US" sz="1400" dirty="0">
                <a:highlight>
                  <a:srgbClr val="000000">
                    <a:alpha val="0"/>
                  </a:srgbClr>
                </a:highlight>
              </a:rPr>
              <a:t>The research activity by students is an education organization for completing students' creative, research tasks with previously unknown results in various fields of science, technology, and art. </a:t>
            </a:r>
          </a:p>
          <a:p>
            <a:pPr algn="just">
              <a:spcAft>
                <a:spcPts val="600"/>
              </a:spcAft>
            </a:pPr>
            <a:r>
              <a:rPr lang="en-US" sz="1400" dirty="0">
                <a:highlight>
                  <a:srgbClr val="000000">
                    <a:alpha val="0"/>
                  </a:srgbClr>
                </a:highlight>
              </a:rPr>
              <a:t>By studying climate change issues, students can do various research activities to determine the degree of impact on the climate of a particular factor. The results will not only contribute to a deep understanding of the problem, but also allow students to make suggestions to reduce the impact of a given factor or factors, as well as, draw public attention to the situation. </a:t>
            </a:r>
          </a:p>
          <a:p>
            <a:pPr algn="just">
              <a:spcAft>
                <a:spcPts val="600"/>
              </a:spcAft>
            </a:pPr>
            <a:r>
              <a:rPr lang="en-US" sz="1400" dirty="0">
                <a:highlight>
                  <a:srgbClr val="000000">
                    <a:alpha val="0"/>
                  </a:srgbClr>
                </a:highlight>
              </a:rPr>
              <a:t>Examples of research projects performed by schoolchildren on the study of factors affecting the climate:</a:t>
            </a:r>
          </a:p>
          <a:p>
            <a:pPr indent="355600" algn="just">
              <a:spcAft>
                <a:spcPts val="600"/>
              </a:spcAft>
              <a:buFontTx/>
              <a:buChar char="-"/>
            </a:pPr>
            <a:r>
              <a:rPr lang="en-US" sz="1400" i="1" dirty="0">
                <a:highlight>
                  <a:srgbClr val="000000">
                    <a:alpha val="0"/>
                  </a:srgbClr>
                </a:highlight>
              </a:rPr>
              <a:t>Determination of the carbon pool in different kinds of wood on in </a:t>
            </a:r>
            <a:r>
              <a:rPr lang="en-US" sz="1400" i="1" dirty="0" err="1">
                <a:highlight>
                  <a:srgbClr val="000000">
                    <a:alpha val="0"/>
                  </a:srgbClr>
                </a:highlight>
              </a:rPr>
              <a:t>Nadym</a:t>
            </a:r>
            <a:r>
              <a:rPr lang="en-US" sz="1400" i="1" dirty="0">
                <a:highlight>
                  <a:srgbClr val="000000">
                    <a:alpha val="0"/>
                  </a:srgbClr>
                </a:highlight>
              </a:rPr>
              <a:t> district;</a:t>
            </a:r>
          </a:p>
          <a:p>
            <a:pPr indent="355600" algn="just">
              <a:spcAft>
                <a:spcPts val="600"/>
              </a:spcAft>
              <a:buFontTx/>
              <a:buChar char="-"/>
            </a:pPr>
            <a:r>
              <a:rPr lang="en-US" sz="1400" i="1" dirty="0">
                <a:highlight>
                  <a:srgbClr val="000000">
                    <a:alpha val="0"/>
                  </a:srgbClr>
                </a:highlight>
              </a:rPr>
              <a:t>Studying the carbon footprint of students in class 5A of MBGEI "</a:t>
            </a:r>
            <a:r>
              <a:rPr lang="en-US" sz="1400" i="1" dirty="0" err="1">
                <a:highlight>
                  <a:srgbClr val="000000">
                    <a:alpha val="0"/>
                  </a:srgbClr>
                </a:highlight>
              </a:rPr>
              <a:t>Gorkovskaya</a:t>
            </a:r>
            <a:r>
              <a:rPr lang="en-US" sz="1400" i="1" dirty="0">
                <a:highlight>
                  <a:srgbClr val="000000">
                    <a:alpha val="0"/>
                  </a:srgbClr>
                </a:highlight>
              </a:rPr>
              <a:t> GSS";</a:t>
            </a:r>
          </a:p>
          <a:p>
            <a:pPr indent="355600" algn="just">
              <a:spcAft>
                <a:spcPts val="600"/>
              </a:spcAft>
              <a:buFontTx/>
              <a:buChar char="-"/>
            </a:pPr>
            <a:r>
              <a:rPr lang="en-US" sz="1400" i="1" dirty="0">
                <a:highlight>
                  <a:srgbClr val="000000">
                    <a:alpha val="0"/>
                  </a:srgbClr>
                </a:highlight>
              </a:rPr>
              <a:t>Highway transport in the city: problems and solutions.</a:t>
            </a:r>
          </a:p>
        </p:txBody>
      </p:sp>
      <p:pic>
        <p:nvPicPr>
          <p:cNvPr id="8193" name="Picture 1" descr="E:\фото для ПРООН\маша .JPG"/>
          <p:cNvPicPr>
            <a:picLocks noChangeAspect="1" noChangeArrowheads="1"/>
          </p:cNvPicPr>
          <p:nvPr/>
        </p:nvPicPr>
        <p:blipFill>
          <a:blip r:embed="rId5" cstate="print"/>
          <a:srcRect/>
          <a:stretch>
            <a:fillRect/>
          </a:stretch>
        </p:blipFill>
        <p:spPr bwMode="auto">
          <a:xfrm>
            <a:off x="7734300" y="1485899"/>
            <a:ext cx="4216401" cy="3162301"/>
          </a:xfrm>
          <a:prstGeom prst="rect">
            <a:avLst/>
          </a:prstGeom>
          <a:noFill/>
        </p:spPr>
      </p:pic>
      <p:pic>
        <p:nvPicPr>
          <p:cNvPr id="8194" name="Picture 2" descr="E:\фото для ПРООН\Рисунок1.jpg"/>
          <p:cNvPicPr>
            <a:picLocks noChangeAspect="1" noChangeArrowheads="1"/>
          </p:cNvPicPr>
          <p:nvPr/>
        </p:nvPicPr>
        <p:blipFill>
          <a:blip r:embed="rId6" cstate="print"/>
          <a:srcRect/>
          <a:stretch>
            <a:fillRect/>
          </a:stretch>
        </p:blipFill>
        <p:spPr bwMode="auto">
          <a:xfrm>
            <a:off x="10007600" y="4819650"/>
            <a:ext cx="1995365" cy="1447800"/>
          </a:xfrm>
          <a:prstGeom prst="rect">
            <a:avLst/>
          </a:prstGeom>
          <a:noFill/>
        </p:spPr>
      </p:pic>
      <p:pic>
        <p:nvPicPr>
          <p:cNvPr id="8195" name="Picture 3" descr="D:\Users\user\Desktop\фото СЦРО\full_146891015316.jpg"/>
          <p:cNvPicPr>
            <a:picLocks noChangeAspect="1" noChangeArrowheads="1"/>
          </p:cNvPicPr>
          <p:nvPr/>
        </p:nvPicPr>
        <p:blipFill>
          <a:blip r:embed="rId7" cstate="print"/>
          <a:srcRect/>
          <a:stretch>
            <a:fillRect/>
          </a:stretch>
        </p:blipFill>
        <p:spPr bwMode="auto">
          <a:xfrm>
            <a:off x="7757084" y="4819648"/>
            <a:ext cx="2181708" cy="1447200"/>
          </a:xfrm>
          <a:prstGeom prst="rect">
            <a:avLst/>
          </a:prstGeom>
          <a:noFill/>
        </p:spPr>
      </p:pic>
      <p:sp>
        <p:nvSpPr>
          <p:cNvPr id="10" name="TextBox 9"/>
          <p:cNvSpPr txBox="1"/>
          <p:nvPr/>
        </p:nvSpPr>
        <p:spPr>
          <a:xfrm>
            <a:off x="184081" y="140222"/>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5. RESEARCH ACTIVITIES BY STUDENTS</a:t>
            </a:r>
          </a:p>
        </p:txBody>
      </p:sp>
    </p:spTree>
    <p:extLst>
      <p:ext uri="{BB962C8B-B14F-4D97-AF65-F5344CB8AC3E}">
        <p14:creationId xmlns:p14="http://schemas.microsoft.com/office/powerpoint/2010/main" val="417053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y Custom Fonts">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3433</TotalTime>
  <Words>3164</Words>
  <Application>Microsoft Office PowerPoint</Application>
  <PresentationFormat>Widescreen</PresentationFormat>
  <Paragraphs>217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Gill Sans MT</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Wellington-Moore</dc:creator>
  <cp:lastModifiedBy>Nadia Ali</cp:lastModifiedBy>
  <cp:revision>317</cp:revision>
  <cp:lastPrinted>2019-06-12T03:23:42Z</cp:lastPrinted>
  <dcterms:created xsi:type="dcterms:W3CDTF">2019-06-11T05:06:37Z</dcterms:created>
  <dcterms:modified xsi:type="dcterms:W3CDTF">2021-05-19T15:44:27Z</dcterms:modified>
</cp:coreProperties>
</file>