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39" r:id="rId2"/>
    <p:sldId id="441" r:id="rId3"/>
    <p:sldId id="427" r:id="rId4"/>
    <p:sldId id="429" r:id="rId5"/>
    <p:sldId id="431" r:id="rId6"/>
    <p:sldId id="433" r:id="rId7"/>
    <p:sldId id="432" r:id="rId8"/>
    <p:sldId id="436" r:id="rId9"/>
    <p:sldId id="437" r:id="rId10"/>
    <p:sldId id="442" r:id="rId11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8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00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339933"/>
    <a:srgbClr val="000099"/>
    <a:srgbClr val="003399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1" autoAdjust="0"/>
    <p:restoredTop sz="98208" autoAdjust="0"/>
  </p:normalViewPr>
  <p:slideViewPr>
    <p:cSldViewPr snapToGrid="0">
      <p:cViewPr varScale="1">
        <p:scale>
          <a:sx n="65" d="100"/>
          <a:sy n="65" d="100"/>
        </p:scale>
        <p:origin x="-732" y="-96"/>
      </p:cViewPr>
      <p:guideLst>
        <p:guide orient="horz" pos="2118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12" d="100"/>
          <a:sy n="112" d="100"/>
        </p:scale>
        <p:origin x="-498" y="1482"/>
      </p:cViewPr>
      <p:guideLst>
        <p:guide orient="horz" pos="2100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E771E-502B-4D6D-86C2-B7254F656D24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7B1AA-4574-4822-8670-9389C2249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67800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14D50-9ABC-4242-8011-E3B5ED9AB960}" type="datetimeFigureOut">
              <a:rPr lang="en-GB" smtClean="0"/>
              <a:pPr/>
              <a:t>28/09/2020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3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E1803-C899-49C7-9F38-712029D853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92896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" Target="../slides/slide8.xml"/><Relationship Id="rId7" Type="http://schemas.openxmlformats.org/officeDocument/2006/relationships/oleObject" Target="../embeddings/oleObject4.bin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95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grpSp>
        <p:nvGrpSpPr>
          <p:cNvPr id="4" name="Group 3"/>
          <p:cNvGrpSpPr/>
          <p:nvPr/>
        </p:nvGrpSpPr>
        <p:grpSpPr>
          <a:xfrm>
            <a:off x="1052486" y="3502118"/>
            <a:ext cx="8383560" cy="2677656"/>
            <a:chOff x="520506" y="1294765"/>
            <a:chExt cx="11637010" cy="5868309"/>
          </a:xfrm>
        </p:grpSpPr>
        <p:sp>
          <p:nvSpPr>
            <p:cNvPr id="5" name="TextBox 4"/>
            <p:cNvSpPr txBox="1"/>
            <p:nvPr/>
          </p:nvSpPr>
          <p:spPr>
            <a:xfrm>
              <a:off x="520506" y="1294765"/>
              <a:ext cx="11637010" cy="5868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rgbClr val="0070C0"/>
                  </a:solidFill>
                  <a:latin typeface="Sylfaen" panose="010A0502050306030303" pitchFamily="18" charset="0"/>
                </a:rPr>
                <a:t>Кинетическая энергия ветра по массе </a:t>
              </a:r>
              <a:r>
                <a:rPr lang="en-US" sz="1200" dirty="0" smtClean="0">
                  <a:solidFill>
                    <a:srgbClr val="0070C0"/>
                  </a:solidFill>
                  <a:latin typeface="Sylfaen" panose="010A0502050306030303" pitchFamily="18" charset="0"/>
                </a:rPr>
                <a:t>m </a:t>
              </a:r>
              <a:r>
                <a:rPr lang="ru-RU" sz="1200" dirty="0" smtClean="0">
                  <a:solidFill>
                    <a:srgbClr val="0070C0"/>
                  </a:solidFill>
                  <a:latin typeface="Sylfaen" panose="010A0502050306030303" pitchFamily="18" charset="0"/>
                </a:rPr>
                <a:t>и скорости </a:t>
              </a:r>
              <a:r>
                <a:rPr lang="en-US" altLang="ru-RU" sz="1200" dirty="0" smtClean="0">
                  <a:latin typeface="Sylfaen" panose="010A0502050306030303" pitchFamily="18" charset="0"/>
                </a:rPr>
                <a:t>v</a:t>
              </a:r>
              <a:r>
                <a:rPr lang="ru-RU" sz="1200" dirty="0" smtClean="0">
                  <a:solidFill>
                    <a:srgbClr val="0070C0"/>
                  </a:solidFill>
                  <a:latin typeface="Sylfaen" panose="010A0502050306030303" pitchFamily="18" charset="0"/>
                </a:rPr>
                <a:t>:</a:t>
              </a:r>
            </a:p>
            <a:p>
              <a:endParaRPr lang="ru-RU" sz="1200" dirty="0" smtClean="0">
                <a:solidFill>
                  <a:srgbClr val="0070C0"/>
                </a:solidFill>
                <a:latin typeface="Sylfaen" panose="010A0502050306030303" pitchFamily="18" charset="0"/>
              </a:endParaRPr>
            </a:p>
            <a:p>
              <a:r>
                <a:rPr lang="ru-RU" sz="1200" dirty="0" smtClean="0">
                  <a:solidFill>
                    <a:srgbClr val="0070C0"/>
                  </a:solidFill>
                  <a:latin typeface="Sylfaen" panose="010A0502050306030303" pitchFamily="18" charset="0"/>
                </a:rPr>
                <a:t> Масса воздуха, падающего на поверхность ветряной мельницы в течение  периода t, определяется</a:t>
              </a:r>
            </a:p>
            <a:p>
              <a:endParaRPr lang="ru-RU" sz="1200" dirty="0" smtClean="0">
                <a:solidFill>
                  <a:srgbClr val="0070C0"/>
                </a:solidFill>
                <a:latin typeface="Sylfaen" panose="010A0502050306030303" pitchFamily="18" charset="0"/>
              </a:endParaRPr>
            </a:p>
            <a:p>
              <a:r>
                <a:rPr lang="ru-RU" sz="1200" dirty="0" smtClean="0">
                  <a:solidFill>
                    <a:srgbClr val="0070C0"/>
                  </a:solidFill>
                  <a:latin typeface="Sylfaen" panose="010A0502050306030303" pitchFamily="18" charset="0"/>
                </a:rPr>
                <a:t>, где            есть плотность воздуха, поэтому кинетическая энергия  ветра будет</a:t>
              </a:r>
              <a:r>
                <a:rPr lang="ru-RU" sz="1200" dirty="0" smtClean="0">
                  <a:solidFill>
                    <a:srgbClr val="0070C0"/>
                  </a:solidFill>
                  <a:latin typeface="Sylfaen" panose="010A0502050306030303" pitchFamily="18" charset="0"/>
                  <a:sym typeface="+mn-ea"/>
                </a:rPr>
                <a:t> равна                    </a:t>
              </a:r>
              <a:r>
                <a:rPr lang="ru-RU" sz="1200" dirty="0" smtClean="0">
                  <a:solidFill>
                    <a:srgbClr val="0070C0"/>
                  </a:solidFill>
                  <a:latin typeface="Sylfaen" panose="010A0502050306030303" pitchFamily="18" charset="0"/>
                </a:rPr>
                <a:t>, а мощность будет равна</a:t>
              </a:r>
              <a:r>
                <a:rPr lang="en-US" altLang="ru-RU" sz="1200" dirty="0" smtClean="0">
                  <a:solidFill>
                    <a:srgbClr val="0070C0"/>
                  </a:solidFill>
                  <a:latin typeface="Sylfaen" panose="010A0502050306030303" pitchFamily="18" charset="0"/>
                </a:rPr>
                <a:t>.</a:t>
              </a:r>
            </a:p>
            <a:p>
              <a:endParaRPr lang="en-US" altLang="ru-RU" sz="1200" dirty="0" smtClean="0">
                <a:solidFill>
                  <a:srgbClr val="0070C0"/>
                </a:solidFill>
                <a:latin typeface="Sylfaen" panose="010A0502050306030303" pitchFamily="18" charset="0"/>
              </a:endParaRPr>
            </a:p>
            <a:p>
              <a:endParaRPr lang="ru-RU" sz="1200" dirty="0" smtClean="0">
                <a:solidFill>
                  <a:srgbClr val="0070C0"/>
                </a:solidFill>
                <a:latin typeface="Sylfaen" panose="010A0502050306030303" pitchFamily="18" charset="0"/>
              </a:endParaRPr>
            </a:p>
            <a:p>
              <a:r>
                <a:rPr lang="ru-RU" sz="1200" dirty="0" smtClean="0">
                  <a:solidFill>
                    <a:srgbClr val="0070C0"/>
                  </a:solidFill>
                  <a:latin typeface="Sylfaen" panose="010A0502050306030303" pitchFamily="18" charset="0"/>
                </a:rPr>
                <a:t>Одним из возможных результатов этой формулы является то, что энергия ветра пропорциональна кубу движения. А это значит, что если скорость удваивается, ее энергия увеличивается в 8 раз.</a:t>
              </a:r>
            </a:p>
            <a:p>
              <a:r>
                <a:rPr lang="ru-RU" sz="1200" dirty="0" smtClean="0">
                  <a:solidFill>
                    <a:srgbClr val="0070C0"/>
                  </a:solidFill>
                  <a:latin typeface="Sylfaen" panose="010A0502050306030303" pitchFamily="18" charset="0"/>
                </a:rPr>
                <a:t>Фактически, эффективность ветряных турбин колеблется в пределах 20-40%.</a:t>
              </a:r>
            </a:p>
            <a:p>
              <a:r>
                <a:rPr lang="ru-RU" sz="1200" dirty="0" smtClean="0">
                  <a:solidFill>
                    <a:srgbClr val="0070C0"/>
                  </a:solidFill>
                  <a:latin typeface="Sylfaen" panose="010A0502050306030303" pitchFamily="18" charset="0"/>
                </a:rPr>
                <a:t>Оценки показывают, что мощность ветряных электростанций довольно мала по сравнению с тепловыми электростанциями, но они очень экологичны. Замена тепловых электростанций ветряными электростанциями значительно уменьшает количество газов, выбрасываемых в атмосферу. Например, ветрогенератор мощностью 1 МВт снижает количество CO2, выбрасываемого в атмосферу, на 1800 тонн в год и на 9 тонн SO2</a:t>
              </a:r>
              <a:r>
                <a:rPr lang="en-US" altLang="ru-RU" sz="1200" dirty="0" smtClean="0">
                  <a:solidFill>
                    <a:srgbClr val="0070C0"/>
                  </a:solidFill>
                  <a:latin typeface="Sylfaen" panose="010A0502050306030303" pitchFamily="18" charset="0"/>
                </a:rPr>
                <a:t>.</a:t>
              </a:r>
            </a:p>
          </p:txBody>
        </p:sp>
        <p:graphicFrame>
          <p:nvGraphicFramePr>
            <p:cNvPr id="6" name="Object -21474826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106630547"/>
                </p:ext>
              </p:extLst>
            </p:nvPr>
          </p:nvGraphicFramePr>
          <p:xfrm>
            <a:off x="5929601" y="1294765"/>
            <a:ext cx="1035684" cy="711835"/>
          </p:xfrm>
          <a:graphic>
            <a:graphicData uri="http://schemas.openxmlformats.org/presentationml/2006/ole">
              <p:oleObj spid="_x0000_s5217" r:id="rId4" imgW="609600" imgH="419100" progId="Equation.3">
                <p:embed/>
              </p:oleObj>
            </a:graphicData>
          </a:graphic>
        </p:graphicFrame>
        <p:graphicFrame>
          <p:nvGraphicFramePr>
            <p:cNvPr id="7" name="Object -21474826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805083114"/>
                </p:ext>
              </p:extLst>
            </p:nvPr>
          </p:nvGraphicFramePr>
          <p:xfrm>
            <a:off x="7606342" y="1504949"/>
            <a:ext cx="901700" cy="291465"/>
          </p:xfrm>
          <a:graphic>
            <a:graphicData uri="http://schemas.openxmlformats.org/presentationml/2006/ole">
              <p:oleObj spid="_x0000_s5218" r:id="rId5" imgW="622030" imgH="203112" progId="Equation.3">
                <p:embed/>
              </p:oleObj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62155863"/>
                </p:ext>
              </p:extLst>
            </p:nvPr>
          </p:nvGraphicFramePr>
          <p:xfrm>
            <a:off x="1221587" y="3064467"/>
            <a:ext cx="307975" cy="327026"/>
          </p:xfrm>
          <a:graphic>
            <a:graphicData uri="http://schemas.openxmlformats.org/presentationml/2006/ole">
              <p:oleObj spid="_x0000_s5219" r:id="rId6" imgW="152268" imgH="164957" progId="Equation.3">
                <p:embed/>
              </p:oleObj>
            </a:graphicData>
          </a:graphic>
        </p:graphicFrame>
        <p:graphicFrame>
          <p:nvGraphicFramePr>
            <p:cNvPr id="9" name="Object -21474826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27688904"/>
                </p:ext>
              </p:extLst>
            </p:nvPr>
          </p:nvGraphicFramePr>
          <p:xfrm>
            <a:off x="8611245" y="2927307"/>
            <a:ext cx="997585" cy="601344"/>
          </p:xfrm>
          <a:graphic>
            <a:graphicData uri="http://schemas.openxmlformats.org/presentationml/2006/ole">
              <p:oleObj spid="_x0000_s5220" r:id="rId7" imgW="698500" imgH="419100" progId="Equation.3">
                <p:embed/>
              </p:oleObj>
            </a:graphicData>
          </a:graphic>
        </p:graphicFrame>
        <p:graphicFrame>
          <p:nvGraphicFramePr>
            <p:cNvPr id="10" name="Object -21474826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19817333"/>
                </p:ext>
              </p:extLst>
            </p:nvPr>
          </p:nvGraphicFramePr>
          <p:xfrm>
            <a:off x="3490821" y="3391493"/>
            <a:ext cx="2150110" cy="688339"/>
          </p:xfrm>
          <a:graphic>
            <a:graphicData uri="http://schemas.openxmlformats.org/presentationml/2006/ole">
              <p:oleObj spid="_x0000_s5221" r:id="rId8" imgW="977900" imgH="419100" progId="Equation.3">
                <p:embed/>
              </p:oleObj>
            </a:graphicData>
          </a:graphic>
        </p:graphicFrame>
      </p:grp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AD7A-A453-46DD-B485-A32EAA692ADA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09BB-6C7B-4BB4-91C2-76197FD68F8F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A311B-AB8C-4FB1-B6F1-F55DEE5B1EDA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7935-1CA4-48E2-AA26-0B55FC4044AD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7AB1-D2FA-474B-8D87-2B94F97C9A58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674A-17E1-464B-8D72-6702F46B6936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5882-1B1A-4145-9134-0BC1FBBB7A1C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5A6F-34B5-435C-92C7-DE7F4D133F1B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91A8F-EBB6-4101-8787-817F3AEEC965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4D48-5231-4C2B-B2EE-B47E06CEA964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4920-4E2C-4CDD-AEFC-E73DABE928B3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48F3E-7DDB-4857-8D32-2EF00F387B9A}" type="datetime1">
              <a:rPr lang="en-GB" smtClean="0"/>
              <a:pPr/>
              <a:t>28/09/2020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6334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quizizz.com/pro/join?gc=096604&amp;source=liveDashboar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quizizz.com/admin/quiz/5f257a4aca630a001dbdc1ec/%D1%8D%D0%BD%D0%B5%D1%80%D0%B3%D0%B8%D1%8F-%D0%B4%D0%B2%D0%B8%D0%B6%D1%83%D1%89%D0%B5%D0%B9%D1%81%D1%8F-%D0%B2%D0%BE%D0%B4%D1%8B-%D0%B8-%D0%B2%D0%B5%D1%82%D1%80%D0%B0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643" y="0"/>
            <a:ext cx="12265515" cy="68720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16908" y="6189148"/>
            <a:ext cx="375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Программа развития </a:t>
            </a:r>
            <a:r>
              <a:rPr lang="ru-RU" sz="1200" dirty="0" smtClean="0">
                <a:solidFill>
                  <a:schemeClr val="bg1"/>
                </a:solidFill>
              </a:rPr>
              <a:t>ООН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2020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Users\user\Desktop\новый формат 2020_Climate Box_PPT\logo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20772" y="414152"/>
            <a:ext cx="720003" cy="1133338"/>
          </a:xfrm>
          <a:prstGeom prst="rect">
            <a:avLst/>
          </a:prstGeom>
          <a:noFill/>
        </p:spPr>
      </p:pic>
      <p:pic>
        <p:nvPicPr>
          <p:cNvPr id="1028" name="Picture 4" descr="D:\Users\user\Desktop\новый формат 2020_Climate Box_PPT\logo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97267" y="885640"/>
            <a:ext cx="822534" cy="646277"/>
          </a:xfrm>
          <a:prstGeom prst="rect">
            <a:avLst/>
          </a:prstGeom>
          <a:noFill/>
        </p:spPr>
      </p:pic>
      <p:pic>
        <p:nvPicPr>
          <p:cNvPr id="10" name="Picture 4" descr="&lt;strong&gt;Флаг&lt;/strong&gt; Армении — Википедия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652" y="714864"/>
            <a:ext cx="829674" cy="4148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83669" y="2388220"/>
            <a:ext cx="6566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Урок физики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«Использование энергии движущейся воды и ветра»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72665" y="3023881"/>
            <a:ext cx="3542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Разработчики: </a:t>
            </a:r>
            <a:r>
              <a:rPr lang="ru-RU" sz="1200" i="1" dirty="0" smtClean="0">
                <a:solidFill>
                  <a:schemeClr val="bg1"/>
                </a:solidFill>
              </a:rPr>
              <a:t>Аршалуйс Варданян, </a:t>
            </a:r>
          </a:p>
          <a:p>
            <a:r>
              <a:rPr lang="ru-RU" sz="1200" i="1" dirty="0" smtClean="0">
                <a:solidFill>
                  <a:schemeClr val="bg1"/>
                </a:solidFill>
              </a:rPr>
              <a:t>учитель физики, Армения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64" y="2169994"/>
            <a:ext cx="1982684" cy="16378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11230" y="828837"/>
            <a:ext cx="5907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</a:rPr>
              <a:t>2.2.1. </a:t>
            </a:r>
            <a:r>
              <a:rPr lang="ru-RU" sz="2000" b="1" dirty="0" smtClean="0">
                <a:solidFill>
                  <a:schemeClr val="bg1"/>
                </a:solidFill>
              </a:rPr>
              <a:t>ПРИМЕРЫ И ПЛАНЫ ТЕМАТИЧЕСКИХ И МЕЖДИСЦИПЛИНАРНЫХ </a:t>
            </a:r>
            <a:r>
              <a:rPr lang="ru-RU" sz="2000" b="1" dirty="0">
                <a:solidFill>
                  <a:schemeClr val="bg1"/>
                </a:solidFill>
              </a:rPr>
              <a:t>УРОКОВ</a:t>
            </a:r>
            <a:r>
              <a:rPr lang="en-US" sz="2000" b="1" dirty="0">
                <a:solidFill>
                  <a:schemeClr val="bg1"/>
                </a:solidFill>
              </a:rPr>
              <a:t> C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ИСПОЛЬЗОВАНИЕМ УЧЕБНО-ИГРОВОГО ПОСОБИЯ «КЛИМАТИЧЕСКАЯ ШКАТУЛКА»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01142" cy="4391905"/>
          </a:xfrm>
          <a:prstGeom prst="rect">
            <a:avLst/>
          </a:prstGeom>
        </p:spPr>
      </p:pic>
      <p:grpSp>
        <p:nvGrpSpPr>
          <p:cNvPr id="3" name="Группа 6"/>
          <p:cNvGrpSpPr/>
          <p:nvPr/>
        </p:nvGrpSpPr>
        <p:grpSpPr>
          <a:xfrm>
            <a:off x="10100422" y="5274355"/>
            <a:ext cx="1758250" cy="1146378"/>
            <a:chOff x="10229918" y="504723"/>
            <a:chExt cx="1758250" cy="114637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265297" y="504723"/>
              <a:ext cx="722871" cy="113785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229918" y="914844"/>
              <a:ext cx="937054" cy="73625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0" y="442374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</a:rPr>
              <a:t>СПАСИБО ЗА ВНИМАНИЕ!</a:t>
            </a:r>
            <a:endParaRPr lang="ru-RU" sz="28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342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2210"/>
            <a:ext cx="12194436" cy="15998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2686" y="1770957"/>
            <a:ext cx="9402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 </a:t>
            </a:r>
            <a:endParaRPr lang="ru-RU" b="1" dirty="0" smtClean="0">
              <a:latin typeface="Arial Narrow" panose="020B0606020202030204" pitchFamily="34" charset="0"/>
            </a:endParaRPr>
          </a:p>
          <a:p>
            <a:r>
              <a:rPr lang="ru-RU" sz="2400" b="1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 </a:t>
            </a:r>
            <a:endParaRPr lang="ru-RU" sz="2400" b="1" dirty="0">
              <a:solidFill>
                <a:srgbClr val="003399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682" y="2266466"/>
            <a:ext cx="1069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 </a:t>
            </a:r>
            <a:endParaRPr lang="ru-RU" b="1" dirty="0">
              <a:solidFill>
                <a:srgbClr val="003399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130" y="4773477"/>
            <a:ext cx="108409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 </a:t>
            </a:r>
            <a:endParaRPr lang="ru-RU" dirty="0" smtClean="0">
              <a:solidFill>
                <a:prstClr val="black"/>
              </a:solidFill>
            </a:endParaRPr>
          </a:p>
          <a:p>
            <a:endParaRPr lang="ru-RU" b="1" dirty="0" smtClean="0">
              <a:solidFill>
                <a:srgbClr val="003399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4916" y="4526702"/>
            <a:ext cx="106783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/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IV. Вид и форма урока:</a:t>
            </a:r>
            <a:r>
              <a:rPr lang="ru-RU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</a:p>
          <a:p>
            <a:pPr marL="176213" indent="-176213"/>
            <a:r>
              <a:rPr lang="ru-RU" sz="1400" dirty="0" smtClean="0"/>
              <a:t>Изучение нового материала.</a:t>
            </a:r>
          </a:p>
          <a:p>
            <a:r>
              <a:rPr lang="ru-RU" sz="1400" b="1" dirty="0" smtClean="0"/>
              <a:t>Формы работы учащихся:  </a:t>
            </a:r>
            <a:r>
              <a:rPr lang="ru-RU" sz="1400" dirty="0" smtClean="0"/>
              <a:t>работа в группах, фронтальный опрос,  объяснение, беседа, работа с текстом.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0412" y="5372191"/>
            <a:ext cx="106163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V.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Оборудование:</a:t>
            </a:r>
          </a:p>
          <a:p>
            <a:r>
              <a:rPr lang="ru-RU" sz="1400" dirty="0" smtClean="0"/>
              <a:t>Интеракти</a:t>
            </a:r>
            <a:r>
              <a:rPr lang="ru-RU" sz="1400" dirty="0" smtClean="0">
                <a:sym typeface="+mn-ea"/>
              </a:rPr>
              <a:t>в</a:t>
            </a:r>
            <a:r>
              <a:rPr lang="ru-RU" sz="1400" dirty="0" smtClean="0"/>
              <a:t>ная доска, компьютер, листы самооценки,</a:t>
            </a:r>
            <a:r>
              <a:rPr lang="en-US" sz="1400" dirty="0" smtClean="0"/>
              <a:t> </a:t>
            </a:r>
            <a:r>
              <a:rPr lang="ru-RU" sz="1400" dirty="0" smtClean="0"/>
              <a:t>учебники, пособие «Климатическая шкатулка»</a:t>
            </a:r>
            <a:r>
              <a:rPr lang="en-US" sz="1400" dirty="0" smtClean="0"/>
              <a:t>, </a:t>
            </a:r>
            <a:r>
              <a:rPr lang="ru-RU" sz="1400" dirty="0" smtClean="0"/>
              <a:t>тетради, ручки, карандаши.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5391" y="3140431"/>
            <a:ext cx="1075582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III.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Задачи урока:</a:t>
            </a:r>
          </a:p>
          <a:p>
            <a:pPr lvl="0" algn="just">
              <a:buFontTx/>
              <a:buChar char="-"/>
            </a:pPr>
            <a:r>
              <a:rPr lang="ru-RU" sz="1400" dirty="0" smtClean="0"/>
              <a:t>Систематизировать знания по теме «Энергия».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pPr lvl="0" algn="just">
              <a:buFontTx/>
              <a:buChar char="-"/>
            </a:pPr>
            <a:r>
              <a:rPr lang="ru-RU" sz="1400" dirty="0" smtClean="0"/>
              <a:t> Овладеть умениями применять полученные знания для объяснения превращения одного вида энергии в другой на примере ГЭС, ПЭС и ВЭС. </a:t>
            </a:r>
          </a:p>
          <a:p>
            <a:pPr lvl="0" algn="just">
              <a:buFontTx/>
              <a:buChar char="-"/>
            </a:pPr>
            <a:r>
              <a:rPr lang="ru-RU" sz="1400" dirty="0" smtClean="0"/>
              <a:t>Показать роль возобновляемых источников энергии для снижения воздействия на климат.</a:t>
            </a:r>
            <a:endParaRPr lang="ru-RU" sz="1400" dirty="0" smtClean="0"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926" y="1820012"/>
            <a:ext cx="8695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II.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Цели урока: </a:t>
            </a:r>
          </a:p>
          <a:p>
            <a:r>
              <a:rPr lang="ru-RU" sz="1400" dirty="0" smtClean="0"/>
              <a:t>Углубить знания учащихся об энергии на примере её практического применения;</a:t>
            </a:r>
            <a:r>
              <a:rPr lang="en-US" sz="1400" dirty="0" smtClean="0"/>
              <a:t>.</a:t>
            </a:r>
          </a:p>
          <a:p>
            <a:pPr algn="just"/>
            <a:r>
              <a:rPr lang="ru-RU" sz="1400" dirty="0" smtClean="0"/>
              <a:t>Дать представление о преобразованиях энергии в природе, использовании движущейся энергии воды и ветра. Расширить знания о возобновляемых источниках энергии  с использованием материалов  «Климатической </a:t>
            </a:r>
            <a:r>
              <a:rPr lang="en-US" sz="1400" dirty="0" smtClean="0"/>
              <a:t>ш</a:t>
            </a:r>
            <a:r>
              <a:rPr lang="ru-RU" sz="1400" dirty="0" smtClean="0"/>
              <a:t>катулки». </a:t>
            </a:r>
          </a:p>
          <a:p>
            <a:endParaRPr lang="ru-RU" sz="1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81926" y="1270862"/>
            <a:ext cx="1035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I.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Тема урока: «Использование энергии движущейся воды и ветра»</a:t>
            </a:r>
            <a:endParaRPr lang="ru-RU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978" y="1507175"/>
            <a:ext cx="1695040" cy="1774185"/>
          </a:xfrm>
          <a:prstGeom prst="rect">
            <a:avLst/>
          </a:prstGeom>
        </p:spPr>
      </p:pic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1675292"/>
              </p:ext>
            </p:extLst>
          </p:nvPr>
        </p:nvGraphicFramePr>
        <p:xfrm>
          <a:off x="214630" y="1786106"/>
          <a:ext cx="11426825" cy="4157190"/>
        </p:xfrm>
        <a:graphic>
          <a:graphicData uri="http://schemas.openxmlformats.org/drawingml/2006/table">
            <a:tbl>
              <a:tblPr/>
              <a:tblGrid>
                <a:gridCol w="71166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102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6343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1.Организационный </a:t>
                      </a:r>
                      <a:r>
                        <a:rPr lang="ru-RU" sz="1600" b="1" i="0" dirty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момент. </a:t>
                      </a:r>
                      <a:endParaRPr lang="ru-RU" sz="1600" b="1" i="0" dirty="0" smtClean="0">
                        <a:solidFill>
                          <a:srgbClr val="0070C0"/>
                        </a:solidFill>
                        <a:latin typeface="+mn-lt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634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Деятельность учителя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Деятельность учащихся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1444">
                <a:tc>
                  <a:txBody>
                    <a:bodyPr/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Arial Narrow"/>
                          <a:cs typeface="Arial Narrow"/>
                          <a:sym typeface="Sylfaen"/>
                        </a:rPr>
                        <a:t>Организация класса, приветствие учащихся, выявление отсутствующих.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latin typeface="Sylfaen"/>
                          <a:ea typeface="Sylfaen"/>
                          <a:cs typeface="Sylfaen"/>
                          <a:sym typeface="Sylfaen"/>
                        </a:defRPr>
                      </a:pPr>
                      <a:r>
                        <a:rPr kumimoji="0" lang="ru-RU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Gill Sans MT" panose="020B0502020104020203" pitchFamily="34" charset="0"/>
                          <a:ea typeface="Arial Narrow"/>
                          <a:cs typeface="Arial Narrow"/>
                          <a:sym typeface="Gill Sans MT"/>
                        </a:rPr>
                        <a:t>Приветствие учителя, подготовка рабочих мест,     рассаживание по местам 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144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2. Проверка домашнего задания.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latin typeface="Sylfaen"/>
                          <a:ea typeface="Sylfaen"/>
                          <a:cs typeface="Sylfaen"/>
                          <a:sym typeface="Sylfaen"/>
                        </a:defRPr>
                      </a:pPr>
                      <a:endParaRPr kumimoji="0" lang="ru-RU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Gill Sans MT" panose="020B0502020104020203" pitchFamily="34" charset="0"/>
                        <a:ea typeface="Arial Narrow"/>
                        <a:cs typeface="Arial Narrow"/>
                        <a:sym typeface="Gill Sans MT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1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1. Что мы называем кинетической и потенциальной энергией?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 К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акой энергией обладают эти тела? 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latin typeface="+mn-lt"/>
                        <a:ea typeface="Microsoft JhengHei UI" panose="020B060403050404020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 На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 э</a:t>
                      </a: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ран выводятся картинки</a:t>
                      </a: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Microsoft JhengHei UI" panose="020B060403050404020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   Сосулька на крыше дома.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Плот, плывущий по реке.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Парашютист, совершающий прыжок.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Падающая с водопада вода.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Альпинист на вершине покоренной горы.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Проплывающая в небе туча.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Ученики записывают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 ответы, затем сверяют их с</a:t>
                      </a: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правильными о</a:t>
                      </a:r>
                      <a:r>
                        <a:rPr lang="en-US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ветами, которые учитель выводит на экран.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Microsoft JhengHei UI" panose="020B060403050404020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     Сосулька на крыше дома. (П)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Плот, плывущий по реке. (К)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Парашютист, совершающий прыжок. (П и К)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Падающая с водопада вода. (П и К)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Альпинист на вершине покоренной горы. (П)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Проплывающая в небе туча. (П и К)</a:t>
                      </a:r>
                      <a:endParaRPr lang="ru-RU" sz="1800" b="0" kern="1200" dirty="0" smtClean="0">
                        <a:solidFill>
                          <a:schemeClr val="tx1"/>
                        </a:solidFill>
                        <a:latin typeface="+mn-lt"/>
                        <a:ea typeface="Microsoft JhengHei UI" panose="020B0604030504040204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000">
                          <a:latin typeface="Sylfaen"/>
                          <a:ea typeface="Sylfaen"/>
                          <a:cs typeface="Sylfaen"/>
                          <a:sym typeface="Sylfaen"/>
                        </a:defRPr>
                      </a:pPr>
                      <a:endParaRPr kumimoji="0" lang="ru-RU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Gill Sans MT" panose="020B0502020104020203" pitchFamily="34" charset="0"/>
                        <a:ea typeface="Arial Narrow"/>
                        <a:cs typeface="Arial Narrow"/>
                        <a:sym typeface="Gill Sans MT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5660" y="1176070"/>
            <a:ext cx="456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Ход урока: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49" y="4267564"/>
            <a:ext cx="1826192" cy="1670375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325454"/>
              </p:ext>
            </p:extLst>
          </p:nvPr>
        </p:nvGraphicFramePr>
        <p:xfrm>
          <a:off x="559558" y="1730632"/>
          <a:ext cx="11165840" cy="2053578"/>
        </p:xfrm>
        <a:graphic>
          <a:graphicData uri="http://schemas.openxmlformats.org/drawingml/2006/table">
            <a:tbl>
              <a:tblPr/>
              <a:tblGrid>
                <a:gridCol w="58714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94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56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3. Актуализация знаний.  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48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Деятельность учителя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Деятельность учащихся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4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charset="0"/>
                        </a:rPr>
                        <a:t>Сообщение</a:t>
                      </a:r>
                      <a:r>
                        <a:rPr lang="ru-RU" sz="1400" b="0" i="0" baseline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charset="0"/>
                        </a:rPr>
                        <a:t> </a:t>
                      </a:r>
                      <a:r>
                        <a:rPr lang="en-US" sz="1400" b="0" i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charset="0"/>
                        </a:rPr>
                        <a:t>темы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charset="0"/>
                        </a:rPr>
                        <a:t>, </a:t>
                      </a:r>
                      <a:r>
                        <a:rPr lang="en-US" sz="1400" b="0" i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charset="0"/>
                        </a:rPr>
                        <a:t>целей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charset="0"/>
                        </a:rPr>
                        <a:t> </a:t>
                      </a:r>
                      <a:r>
                        <a:rPr lang="en-US" sz="1400" b="0" i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charset="0"/>
                        </a:rPr>
                        <a:t>урока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charset="0"/>
                        </a:rPr>
                        <a:t> при помощи вопросов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charset="0"/>
                        </a:rPr>
                        <a:t>.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  <a:latin typeface="+mn-lt"/>
                        <a:cs typeface="Calibri" panose="020F050202020403020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charset="0"/>
                        </a:rPr>
                        <a:t>Мотивация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charset="0"/>
                        </a:rPr>
                        <a:t> </a:t>
                      </a:r>
                      <a:r>
                        <a:rPr lang="en-US" sz="1400" b="0" i="0" dirty="0" err="1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charset="0"/>
                        </a:rPr>
                        <a:t>урока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+mn-lt"/>
                          <a:cs typeface="Calibri" panose="020F0502020204030204" charset="0"/>
                        </a:rPr>
                        <a:t>.</a:t>
                      </a:r>
                      <a:endParaRPr lang="en-US" sz="1400" b="0" i="0" dirty="0" smtClean="0">
                        <a:solidFill>
                          <a:schemeClr val="tx1"/>
                        </a:solidFill>
                        <a:latin typeface="+mn-lt"/>
                        <a:ea typeface="Calibri" panose="020F0502020204030204" charset="0"/>
                        <a:cs typeface="Calibri" panose="020F050202020403020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charset="0"/>
                        </a:rPr>
                        <a:t>Какой энергией обладает движущаяся вода и ветер?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charset="0"/>
                        </a:rPr>
                        <a:t>Как люди ран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charset="0"/>
                        </a:rPr>
                        <a:t>ь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charset="0"/>
                        </a:rPr>
                        <a:t>ше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charset="0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charset="0"/>
                        </a:rPr>
                        <a:t>испол</a:t>
                      </a:r>
                      <a:r>
                        <a:rPr lang="en-US" sz="1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charset="0"/>
                        </a:rPr>
                        <a:t>ьз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charset="0"/>
                        </a:rPr>
                        <a:t>овали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charset="0"/>
                        </a:rPr>
                        <a:t>  энергию воды и ветра?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charset="0"/>
                        </a:rPr>
                        <a:t>Как ее 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charset="0"/>
                        </a:rPr>
                        <a:t>использ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charset="0"/>
                        </a:rPr>
                        <a:t>у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charset="0"/>
                        </a:rPr>
                        <a:t>ют сейчас?</a:t>
                      </a:r>
                      <a:endParaRPr lang="en-US" sz="14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Ученики отвечают на вопросы, участвуют в обсуждении.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0094" y="4439784"/>
            <a:ext cx="1773993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4892261"/>
              </p:ext>
            </p:extLst>
          </p:nvPr>
        </p:nvGraphicFramePr>
        <p:xfrm>
          <a:off x="562708" y="4032896"/>
          <a:ext cx="8090392" cy="2101667"/>
        </p:xfrm>
        <a:graphic>
          <a:graphicData uri="http://schemas.openxmlformats.org/drawingml/2006/table">
            <a:tbl>
              <a:tblPr/>
              <a:tblGrid>
                <a:gridCol w="8090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842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 4. План урока. Изучаемые вопросы.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81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</a:rPr>
                        <a:t> Э</a:t>
                      </a:r>
                      <a:r>
                        <a:rPr kumimoji="0" lang="ru-RU" sz="1400" b="0" i="0" u="none" strike="noStrike" cap="none" spc="0" normalizeH="0" baseline="0" dirty="0" err="1" smtClean="0"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нергия</a:t>
                      </a:r>
                      <a:r>
                        <a:rPr kumimoji="0" lang="ru-RU" sz="1400" b="0" i="0" u="none" strike="noStrike" cap="none" spc="0" normalizeH="0" baseline="0" dirty="0" smtClean="0"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charset="0"/>
                        </a:rPr>
                        <a:t>движущейся воды. Использование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</a:rPr>
                        <a:t>э</a:t>
                      </a:r>
                      <a:r>
                        <a:rPr kumimoji="0" lang="ru-RU" sz="1400" b="0" i="0" u="none" strike="noStrike" kern="1200" cap="none" spc="0" normalizeH="0" baseline="0" dirty="0" smtClean="0">
                          <a:solidFill>
                            <a:schemeClr val="tx1"/>
                          </a:solidFill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нергии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charset="0"/>
                        </a:rPr>
                        <a:t>движущейся воды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charset="0"/>
                        </a:rPr>
                        <a:t>: 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charset="0"/>
                        </a:rPr>
                        <a:t>ГЭС, ПЭС.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581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dirty="0" smtClean="0"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</a:rPr>
                        <a:t>2. 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</a:rPr>
                        <a:t>Э</a:t>
                      </a:r>
                      <a:r>
                        <a:rPr kumimoji="0" lang="ru-RU" sz="1400" b="0" i="0" u="none" strike="noStrike" kern="1200" cap="none" spc="0" normalizeH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нергия</a:t>
                      </a:r>
                      <a:r>
                        <a:rPr kumimoji="0" lang="ru-RU" sz="1400" b="0" i="0" u="none" strike="noStrike" kern="1200" cap="none" spc="0" normalizeH="0" baseline="0" dirty="0" smtClean="0">
                          <a:solidFill>
                            <a:schemeClr val="tx1"/>
                          </a:solidFill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charset="0"/>
                          <a:sym typeface="+mn-ea"/>
                        </a:rPr>
                        <a:t>ветра.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charset="0"/>
                        </a:rPr>
                        <a:t>Использование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</a:rPr>
                        <a:t>э</a:t>
                      </a:r>
                      <a:r>
                        <a:rPr kumimoji="0" lang="ru-RU" sz="1400" b="0" i="0" u="none" strike="noStrike" kern="1200" cap="none" spc="0" normalizeH="0" baseline="0" dirty="0" smtClean="0">
                          <a:solidFill>
                            <a:schemeClr val="tx1"/>
                          </a:solidFill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нергии ветра. Ветряные ЭС.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81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</a:rPr>
                        <a:t>3.  Понятие </a:t>
                      </a:r>
                      <a:r>
                        <a:rPr lang="ru-RU" sz="1400" b="0" dirty="0" smtClean="0"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</a:rPr>
                        <a:t>«чистой энергии». Возобновляемая</a:t>
                      </a:r>
                      <a:r>
                        <a:rPr lang="ru-RU" sz="1400" b="0" baseline="0" dirty="0" smtClean="0"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</a:rPr>
                        <a:t> энергетика</a:t>
                      </a:r>
                      <a:r>
                        <a:rPr lang="en-US" sz="1400" b="0" baseline="0" dirty="0" smtClean="0"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baseline="0" dirty="0" smtClean="0">
                        <a:latin typeface="+mn-lt"/>
                        <a:ea typeface="Microsoft YaHei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581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" alt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</a:rPr>
                        <a:t> Преимущества и недостатки гидроэлектростанций и ветряных электростанций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Microsoft YaHei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45660" y="1176070"/>
            <a:ext cx="456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Ход урока: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1785167"/>
              </p:ext>
            </p:extLst>
          </p:nvPr>
        </p:nvGraphicFramePr>
        <p:xfrm>
          <a:off x="526942" y="1898708"/>
          <a:ext cx="10957302" cy="4718148"/>
        </p:xfrm>
        <a:graphic>
          <a:graphicData uri="http://schemas.openxmlformats.org/drawingml/2006/table">
            <a:tbl>
              <a:tblPr/>
              <a:tblGrid>
                <a:gridCol w="54400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172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9707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5. Основная часть.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071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Вопрос</a:t>
                      </a:r>
                      <a:r>
                        <a:rPr lang="ru-RU" sz="1400" b="1" i="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 1.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Материалы из Климатической Шкатулки: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номер и название раздела (подраздела)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123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</a:rPr>
                        <a:t>Э</a:t>
                      </a:r>
                      <a:r>
                        <a:rPr kumimoji="0" lang="ru-RU" sz="1400" b="0" i="0" u="none" strike="noStrike" cap="none" spc="0" normalizeH="0" baseline="0" dirty="0" smtClean="0"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нергия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charset="0"/>
                        </a:rPr>
                        <a:t>движущейся воды. Использование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</a:rPr>
                        <a:t>э</a:t>
                      </a:r>
                      <a:r>
                        <a:rPr kumimoji="0" lang="ru-RU" sz="1400" b="0" i="0" u="none" strike="noStrike" kern="1200" cap="none" spc="0" normalizeH="0" baseline="0" dirty="0" smtClean="0">
                          <a:solidFill>
                            <a:schemeClr val="tx1"/>
                          </a:solidFill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нергии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charset="0"/>
                        </a:rPr>
                        <a:t>движущейся воды.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charset="0"/>
                        </a:rPr>
                        <a:t> ГЭС, ПЭС.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 dirty="0" smtClean="0"/>
                        <a:t>1. Вода может обладать как кинетической, так и потенциальной энергией. Поднимая уровень воды в реке с помощью плотины, мы увеличиваем ее потенциальную энергию. Например, высота Красноярской ГЭС на Енисее 124 м. На такой высоте даже 1 м3 воды обладает потенциальной энергией, превышающей миллион джоулей!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 dirty="0" smtClean="0"/>
                        <a:t>При падении воды ее потенциальная энергия переходит в кинетическую. Кинетическую энергию движущейся воды используют для приведения в движение лопастей водяной турбины. Эта турбина заставляет вращаться вал электрического генератора, вырабатывающего электрический ток.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 dirty="0" smtClean="0"/>
                        <a:t>2. Представить принцип работы ГЭС  и ПЭС.</a:t>
                      </a:r>
                      <a:endParaRPr kumimoji="0" lang="ru-RU" sz="1400" b="0" i="0" u="none" strike="noStrike" cap="none" spc="0" normalizeH="0" baseline="0" dirty="0" smtClean="0">
                        <a:solidFill>
                          <a:schemeClr val="tx1"/>
                        </a:solidFill>
                        <a:latin typeface="+mn-lt"/>
                        <a:ea typeface="Microsoft YaHei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kumimoji="0" lang="ru-RU" sz="1800" b="0" i="0" u="none" strike="noStrike" cap="none" spc="0" normalizeH="0" baseline="0" dirty="0" smtClean="0">
                        <a:solidFill>
                          <a:schemeClr val="tx1"/>
                        </a:solidFill>
                        <a:latin typeface="Microsoft JhengHei UI" panose="020B0604030504040204" charset="-120"/>
                        <a:ea typeface="Microsoft JhengHei UI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baseline="0" dirty="0" smtClean="0">
                          <a:solidFill>
                            <a:srgbClr val="5DA038"/>
                          </a:solidFill>
                          <a:latin typeface="OfficinaSansC-Bold"/>
                        </a:rPr>
                        <a:t>3.1.1. | Что такое энергия?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Всё, что создано в мире – природой или человеком – создаётся при помощи энергии. Получая любую вещь, любую форму энергии, мы откуда-то её забираем.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Возьмём обычную шоколадку. В магазин она попала с фабрики, где люди её произвели и упаковали. Для этого они использовали какао-бобы и сахар, которые были привезены на фабрику с полей, где другие люди выращивали бобы и сахарный тростник. Все люди, кото­рые трудились над нашей шоколадкой, что-то ели и во что-то одевались. Все станки и при­боры, которые помогали шоколадке появиться, сделаны из переработанных полезных иско­паемых и приводятся в действие с помощью какой-либо энергии. Другими словами, всё, что мы имеем, появилось, потому что кто-то затратил на это энергию.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Мы преобразуем полученную энергию в другие формы и возвращаем её миру. Таким образом, энергия сама по себе никогда не исчезает, она меняет своё состояние</a:t>
                      </a:r>
                      <a:r>
                        <a:rPr lang="ru-RU" altLang="ru-RU" sz="1400" b="0" dirty="0" smtClean="0">
                          <a:solidFill>
                            <a:schemeClr val="tx1"/>
                          </a:solidFill>
                          <a:latin typeface="Sylfaen" panose="010A0502050306030303" pitchFamily="18" charset="0"/>
                          <a:ea typeface="Microsoft JhengHei UI" panose="020B0604030504040204" charset="-12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671" y="623149"/>
            <a:ext cx="1531620" cy="1603135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45660" y="1176070"/>
            <a:ext cx="456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Ход урока: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4436" cy="159988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9879"/>
              </p:ext>
            </p:extLst>
          </p:nvPr>
        </p:nvGraphicFramePr>
        <p:xfrm>
          <a:off x="272956" y="1796634"/>
          <a:ext cx="11518710" cy="4666652"/>
        </p:xfrm>
        <a:graphic>
          <a:graphicData uri="http://schemas.openxmlformats.org/drawingml/2006/table">
            <a:tbl>
              <a:tblPr/>
              <a:tblGrid>
                <a:gridCol w="67028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158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080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Вопрос</a:t>
                      </a:r>
                      <a:r>
                        <a:rPr lang="ru-RU" sz="1400" b="1" i="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i="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i="0" dirty="0" smtClean="0">
                        <a:solidFill>
                          <a:srgbClr val="0070C0"/>
                        </a:solidFill>
                        <a:latin typeface="+mn-lt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Материалы из Климатической Шкатулки: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номер и название раздела (подраздела)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536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</a:rPr>
                        <a:t>Э</a:t>
                      </a:r>
                      <a:r>
                        <a:rPr kumimoji="0" lang="ru-RU" sz="1400" b="0" i="0" u="none" strike="noStrike" kern="1200" cap="none" spc="0" normalizeH="0" baseline="0" dirty="0" err="1" smtClean="0">
                          <a:solidFill>
                            <a:schemeClr val="tx1"/>
                          </a:solidFill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нергия</a:t>
                      </a:r>
                      <a:r>
                        <a:rPr kumimoji="0" lang="ru-RU" sz="1400" b="0" i="0" u="none" strike="noStrike" kern="1200" cap="none" spc="0" normalizeH="0" baseline="0" dirty="0" smtClean="0">
                          <a:solidFill>
                            <a:schemeClr val="tx1"/>
                          </a:solidFill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charset="0"/>
                          <a:sym typeface="+mn-ea"/>
                        </a:rPr>
                        <a:t>ветра.</a:t>
                      </a:r>
                    </a:p>
                    <a:p>
                      <a:r>
                        <a:rPr lang="ru-RU" sz="1400" dirty="0" err="1" smtClean="0"/>
                        <a:t>Воп</a:t>
                      </a:r>
                      <a:r>
                        <a:rPr lang="en-US" sz="1400" dirty="0" smtClean="0"/>
                        <a:t>р</a:t>
                      </a:r>
                      <a:r>
                        <a:rPr lang="ru-RU" sz="1400" dirty="0" smtClean="0"/>
                        <a:t>ос: По каким признакам вы определяете, находясь в </a:t>
                      </a:r>
                      <a:r>
                        <a:rPr lang="ru-RU" sz="1400" dirty="0" err="1" smtClean="0"/>
                        <a:t>звукоизолированном</a:t>
                      </a:r>
                      <a:r>
                        <a:rPr lang="ru-RU" sz="1400" dirty="0" smtClean="0"/>
                        <a:t> помещении, что на улице есть ветер? (</a:t>
                      </a:r>
                      <a:r>
                        <a:rPr lang="ru-RU" sz="1400" i="1" dirty="0" smtClean="0"/>
                        <a:t>учащиеся приводят примеры колеблющихся веток, развевающихся флагов, отклоняющегося дыма из трубы, пролетающих листьев)</a:t>
                      </a:r>
                      <a:r>
                        <a:rPr lang="ru-RU" sz="1400" dirty="0" smtClean="0"/>
                        <a:t>. </a:t>
                      </a:r>
                    </a:p>
                    <a:p>
                      <a:r>
                        <a:rPr lang="ru-RU" sz="1400" dirty="0" smtClean="0"/>
                        <a:t>Так как ветер способен заставлять двигаться/переносить предметы, то мы можем утверждать, что ветер совершает работу. А если тело может совершать работу, то оно обладает энергией. Каким видом энергии в большей степени обладает ветер? </a:t>
                      </a:r>
                    </a:p>
                    <a:p>
                      <a:r>
                        <a:rPr lang="ru-RU" sz="1400" dirty="0" smtClean="0"/>
                        <a:t>Человечество в течение тысячелетий почти до 20 века довольно интенсивно пользовалось энергией ветра. А для каких целей?</a:t>
                      </a:r>
                    </a:p>
                    <a:p>
                      <a:r>
                        <a:rPr lang="ru-RU" sz="1400" dirty="0" smtClean="0"/>
                        <a:t>1.Для мореплавания</a:t>
                      </a:r>
                    </a:p>
                    <a:p>
                      <a:r>
                        <a:rPr lang="ru-RU" sz="1400" dirty="0" smtClean="0"/>
                        <a:t>2. Ветряные мельницы для помола зерна. Они были изобретены в Персии в 7 веке нашей эры.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В 20 веке использование ветра практически прекратилось в связи с появлением тепловых двигателей и электромоторов. Однако интерес к ветроэнергетике в последние годы возродил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ся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 и вероятнее всего, будет расти.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Представить  принцип работы ВЭС 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ea typeface="+mn-ea"/>
                          <a:cs typeface="+mn-cs"/>
                        </a:rPr>
                        <a:t>Как вы считаете, почему в последние годы возрос интерес к ветроэнергетике? </a:t>
                      </a: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Microsoft JhengHei" panose="020B0604030504040204" charset="-120"/>
                          <a:ea typeface="Microsoft JhengHei" panose="020B0604030504040204" charset="-120"/>
                          <a:cs typeface="Times New Roman" panose="02020603050405020304" pitchFamily="18" charset="0"/>
                        </a:rPr>
                        <a:t>3.1.5.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OfficinaSansC-Bold"/>
                        </a:rPr>
                        <a:t> Возобновляемые источники энергии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charset="0"/>
                        </a:rPr>
                        <a:t>Возобновляемые источники энергии, как мы уже говорили, используют природные процессы и ресурсы, которые либо практически неисчерпаемы, либо относительно быстро восстанавливаются естественным путем. Это солнечный свет, ветер, текущая вода, приливы-отливы, тепло Земли – все эти виды энергии часто называют альтернативными, или зелёны­ми, поскольку они представляют собой экологически и климатически безопасный источник энергии в противоположность углеводородному топливу.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 panose="020F050202020403020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charset="0"/>
                        </a:rPr>
                        <a:t>Использование 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</a:rPr>
                        <a:t>э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нергии ветра. Ветряные ЭС.</a:t>
                      </a:r>
                      <a:endParaRPr kumimoji="0" lang="en-US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Microsoft YaHei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AD4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Microsoft JhengHei" panose="020B0604030504040204" charset="-120"/>
                        <a:ea typeface="Microsoft JhengHei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95" y="883971"/>
            <a:ext cx="1799844" cy="1443560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45660" y="1176070"/>
            <a:ext cx="456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Ход урока: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18"/>
            <a:ext cx="12194436" cy="159988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9487517"/>
              </p:ext>
            </p:extLst>
          </p:nvPr>
        </p:nvGraphicFramePr>
        <p:xfrm>
          <a:off x="566312" y="1734935"/>
          <a:ext cx="10918061" cy="4732687"/>
        </p:xfrm>
        <a:graphic>
          <a:graphicData uri="http://schemas.openxmlformats.org/drawingml/2006/table">
            <a:tbl>
              <a:tblPr/>
              <a:tblGrid>
                <a:gridCol w="54394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786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216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Вопрос</a:t>
                      </a:r>
                      <a:r>
                        <a:rPr lang="ru-RU" sz="1400" b="1" i="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i="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1" i="0" baseline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i="0" dirty="0" smtClean="0">
                        <a:solidFill>
                          <a:srgbClr val="0070C0"/>
                        </a:solidFill>
                        <a:latin typeface="+mn-lt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 panose="02030602050306030303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Материалы из Климатической Шкатулки: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номер и название раздела (подраздела)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921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</a:rPr>
                        <a:t>Понятие </a:t>
                      </a:r>
                      <a:r>
                        <a:rPr lang="ru-RU" sz="1400" b="0" dirty="0" smtClean="0"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</a:rPr>
                        <a:t>«чистой энергии».  Возобновляемая</a:t>
                      </a:r>
                      <a:r>
                        <a:rPr lang="ru-RU" sz="1400" b="0" baseline="0" dirty="0" smtClean="0"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</a:rPr>
                        <a:t> энергетика.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Почему надо использовать </a:t>
                      </a:r>
                      <a:r>
                        <a:rPr lang="ru-RU" sz="1400" dirty="0" err="1" smtClean="0"/>
                        <a:t>возобн</a:t>
                      </a:r>
                      <a:r>
                        <a:rPr lang="en-US" sz="1400" dirty="0" smtClean="0"/>
                        <a:t>о</a:t>
                      </a:r>
                      <a:r>
                        <a:rPr lang="ru-RU" sz="1400" dirty="0" err="1" smtClean="0"/>
                        <a:t>вляемые</a:t>
                      </a:r>
                      <a:r>
                        <a:rPr lang="ru-RU" sz="1400" dirty="0" smtClean="0"/>
                        <a:t> источники энергии? Как может помочь </a:t>
                      </a:r>
                      <a:r>
                        <a:rPr lang="ru-RU" sz="1400" dirty="0" err="1" smtClean="0"/>
                        <a:t>ра</a:t>
                      </a:r>
                      <a:r>
                        <a:rPr lang="en-US" sz="1400" dirty="0" smtClean="0"/>
                        <a:t>з</a:t>
                      </a:r>
                      <a:r>
                        <a:rPr lang="ru-RU" sz="1400" dirty="0" err="1" smtClean="0"/>
                        <a:t>витие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возобн</a:t>
                      </a:r>
                      <a:r>
                        <a:rPr lang="en-US" sz="1400" dirty="0" smtClean="0"/>
                        <a:t>о</a:t>
                      </a:r>
                      <a:r>
                        <a:rPr lang="ru-RU" sz="1400" dirty="0" err="1" smtClean="0"/>
                        <a:t>вляемой</a:t>
                      </a:r>
                      <a:r>
                        <a:rPr lang="ru-RU" sz="1400" dirty="0" smtClean="0"/>
                        <a:t> энергетики  в решении проблем связанных с изменением климата?</a:t>
                      </a:r>
                      <a:endParaRPr lang="en-US" sz="1400" dirty="0" smtClean="0"/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ru-RU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Microsoft JhengHei" panose="020B0604030504040204" charset="-120"/>
                          <a:cs typeface="Times New Roman" panose="02020603050405020304" pitchFamily="18" charset="0"/>
                        </a:rPr>
                        <a:t>3.1.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 «Зелёные» источники энергии</a:t>
                      </a:r>
                      <a:endParaRPr lang="en-US" altLang="ru-RU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Microsoft JhengHei" panose="020B0604030504040204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ru-RU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Microsoft JhengHei" panose="020B0604030504040204" charset="-120"/>
                          <a:cs typeface="Times New Roman" panose="02020603050405020304" pitchFamily="18" charset="0"/>
                        </a:rPr>
                        <a:t>3.1.1.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Что такое энергия?</a:t>
                      </a:r>
                      <a:endParaRPr lang="en-US" altLang="ru-RU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Microsoft JhengHei" panose="020B0604030504040204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ru-RU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Microsoft JhengHei" panose="020B0604030504040204" charset="-120"/>
                          <a:cs typeface="Times New Roman" panose="02020603050405020304" pitchFamily="18" charset="0"/>
                        </a:rPr>
                        <a:t>3.1.5.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</a:rPr>
                        <a:t> Возобновляемые источники энергии</a:t>
                      </a:r>
                      <a:endParaRPr lang="en-US" altLang="ru-RU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Microsoft JhengHei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77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Вопрос 4.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Материалы из Климатической Шкатулки: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solidFill>
                            <a:srgbClr val="0070C0"/>
                          </a:solidFill>
                          <a:latin typeface="+mn-lt"/>
                          <a:ea typeface="Times New Roman" panose="02020603050405020304"/>
                          <a:cs typeface="Times New Roman" panose="02020603050405020304" pitchFamily="18" charset="0"/>
                        </a:rPr>
                        <a:t>номер и название раздела (подраздела)</a:t>
                      </a:r>
                    </a:p>
                  </a:txBody>
                  <a:tcPr marL="64724" marR="64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921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Microsoft YaHei" panose="020B0503020204020204" charset="-122"/>
                          <a:cs typeface="Times New Roman" panose="02020603050405020304" pitchFamily="18" charset="0"/>
                        </a:rPr>
                        <a:t>Преимущества и недостатки гидроэлектростанций и ветряных электростанций.</a:t>
                      </a:r>
                    </a:p>
                    <a:p>
                      <a:r>
                        <a:rPr lang="ru-RU" sz="1400" dirty="0" smtClean="0"/>
                        <a:t>Ученики делятся на  группы и обсуждают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400" dirty="0" smtClean="0"/>
                        <a:t>Преимущества ГЭС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400" dirty="0" smtClean="0"/>
                        <a:t>Недостатки ГЭС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400" dirty="0" smtClean="0"/>
                        <a:t>Преимущества ВЭС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400" dirty="0" smtClean="0"/>
                        <a:t>Недостатки ВЭС</a:t>
                      </a:r>
                    </a:p>
                    <a:p>
                      <a:r>
                        <a:rPr lang="ru-RU" sz="1400" dirty="0" smtClean="0"/>
                        <a:t>На обсуждение  выделяется 5 минут, затем каждая группа представляет  свои выводы</a:t>
                      </a:r>
                      <a:r>
                        <a:rPr lang="en-US" sz="1400" dirty="0" smtClean="0"/>
                        <a:t> , </a:t>
                      </a:r>
                      <a:r>
                        <a:rPr lang="ru-RU" sz="1400" dirty="0" smtClean="0"/>
                        <a:t>и класс  вместе завершает обсуждение.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Microsoft YaHei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Microsoft JhengHei" panose="020B0604030504040204" charset="-120"/>
                          <a:cs typeface="Times New Roman" panose="02020603050405020304" pitchFamily="18" charset="0"/>
                        </a:rPr>
                        <a:t>3.1.6. | Преимущества и недостатки различных источников энергии</a:t>
                      </a:r>
                      <a:endParaRPr kumimoji="0" lang="en-US" sz="14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70AD4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Microsoft JhengHei" panose="020B0604030504040204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ru-RU" sz="1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Microsoft JhengHei" panose="020B0604030504040204" charset="-120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7113" y="4644077"/>
            <a:ext cx="1873735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45660" y="1176070"/>
            <a:ext cx="456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6575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VI.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Ход урока: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4618" cy="179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74343"/>
            <a:ext cx="12184618" cy="7836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8553" y="1963712"/>
            <a:ext cx="109128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1400" b="1" dirty="0" smtClean="0"/>
              <a:t>Рассчитайте мощность ветра, развиваемую при вращении ветряной турбины.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1400" dirty="0">
              <a:solidFill>
                <a:srgbClr val="0070C0"/>
              </a:solidFill>
            </a:endParaRPr>
          </a:p>
          <a:p>
            <a:r>
              <a:rPr lang="ru-RU" sz="1400" dirty="0"/>
              <a:t>Примеры </a:t>
            </a:r>
            <a:r>
              <a:rPr lang="ru-RU" sz="1400" dirty="0" smtClean="0"/>
              <a:t>других задач</a:t>
            </a:r>
            <a:r>
              <a:rPr lang="ru-RU" sz="1400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/>
              <a:t>Определить мощность и энергию падающей воды с высоты 194 м в течении 1 с, если объем воды составляет 358 </a:t>
            </a:r>
            <a:r>
              <a:rPr lang="ru-RU" sz="1400" dirty="0" smtClean="0"/>
              <a:t>м</a:t>
            </a:r>
            <a:r>
              <a:rPr lang="ru-RU" sz="1400" baseline="30000" dirty="0" smtClean="0"/>
              <a:t>3</a:t>
            </a:r>
            <a:r>
              <a:rPr lang="ru-RU" sz="1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400" dirty="0" smtClean="0"/>
              <a:t>Какой </a:t>
            </a:r>
            <a:r>
              <a:rPr lang="ru-RU" sz="1400" dirty="0"/>
              <a:t>мощностью и энергией обладает ветер, дующий со скоростью 7 м/с. Плотность воздуха равна 0,0029 </a:t>
            </a:r>
            <a:r>
              <a:rPr lang="ru-RU" sz="1400" dirty="0" smtClean="0"/>
              <a:t>кг/м</a:t>
            </a:r>
            <a:r>
              <a:rPr lang="ru-RU" sz="1400" baseline="30000" dirty="0"/>
              <a:t>3</a:t>
            </a:r>
            <a:r>
              <a:rPr lang="ru-RU" sz="1400" dirty="0" smtClean="0"/>
              <a:t>?</a:t>
            </a:r>
            <a:endParaRPr lang="en-US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3632" y="5209864"/>
            <a:ext cx="1540118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6576" y="3370765"/>
            <a:ext cx="950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VII. Закрепление материала – 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</a:rPr>
              <a:t>Электронный тест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3729" y="3742392"/>
            <a:ext cx="10912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1400" b="1" dirty="0" smtClean="0"/>
              <a:t>Электронный тест / проверка знаний</a:t>
            </a:r>
          </a:p>
          <a:p>
            <a:pPr marL="457200" indent="-457200"/>
            <a:endParaRPr lang="ru-RU" sz="1400" b="1" dirty="0" smtClean="0">
              <a:solidFill>
                <a:srgbClr val="0070C0"/>
              </a:solidFill>
            </a:endParaRPr>
          </a:p>
          <a:p>
            <a:r>
              <a:rPr lang="ru-RU" sz="1400" dirty="0" smtClean="0"/>
              <a:t>Редактируемый вариант для учителя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400" dirty="0">
                <a:hlinkClick r:id="rId6"/>
              </a:rPr>
              <a:t>https://quizizz.com/admin/quiz/5f257a4aca630a001dbdc1ec/%D1%8D%D0%BD%D0%B5%D1%80%D0%B3%D0%B8%D1%8F-%D0%B4%D0%B2%D0%B8%D0%B6%D1%83%D1%89%D0%B5%D0%B9%D1%81%D1%8F-%D0%B2%D0%BE%D0%B4%D1%8B-%D0%B8-%</a:t>
            </a:r>
            <a:r>
              <a:rPr lang="en-US" sz="1400" dirty="0" smtClean="0">
                <a:hlinkClick r:id="rId6"/>
              </a:rPr>
              <a:t>D0%B2%D0%B5%D1%82%D1%80%D0%B0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/>
              <a:t>Игровой вариант для </a:t>
            </a:r>
            <a:r>
              <a:rPr lang="ru-RU" sz="1400" dirty="0" smtClean="0"/>
              <a:t>учеников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400" dirty="0" smtClean="0">
                <a:hlinkClick r:id="rId7"/>
              </a:rPr>
              <a:t>https</a:t>
            </a:r>
            <a:r>
              <a:rPr lang="en-US" sz="1400" dirty="0">
                <a:hlinkClick r:id="rId7"/>
              </a:rPr>
              <a:t>://</a:t>
            </a:r>
            <a:r>
              <a:rPr lang="en-US" sz="1400" dirty="0" smtClean="0">
                <a:hlinkClick r:id="rId7"/>
              </a:rPr>
              <a:t>quizizz.com/pro/join?gc=096604&amp;source=liveDashboard</a:t>
            </a:r>
            <a:endParaRPr lang="ru-RU" sz="14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564" y="707471"/>
            <a:ext cx="1000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VII. Закрепление материала – решение ситуационной задачи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074343"/>
            <a:ext cx="12184615" cy="7836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-518"/>
            <a:ext cx="12194429" cy="159988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42677" y="1617748"/>
            <a:ext cx="964849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VIII.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Итог урока. (Рефлексия).</a:t>
            </a:r>
          </a:p>
          <a:p>
            <a:pPr algn="just"/>
            <a:endParaRPr lang="ru-RU" sz="1400" b="1" dirty="0" smtClean="0">
              <a:ea typeface="Microsoft JhengHei UI" panose="020B0604030504040204" charset="-120"/>
            </a:endParaRPr>
          </a:p>
          <a:p>
            <a:pPr algn="just"/>
            <a:r>
              <a:rPr lang="ru-RU" sz="1400" b="1" dirty="0" smtClean="0">
                <a:ea typeface="Microsoft JhengHei UI" panose="020B0604030504040204" charset="-120"/>
              </a:rPr>
              <a:t>Учитель</a:t>
            </a:r>
            <a:r>
              <a:rPr lang="ru-RU" sz="1400" dirty="0">
                <a:ea typeface="Microsoft JhengHei UI" panose="020B0604030504040204" charset="-120"/>
              </a:rPr>
              <a:t>. Сегодня на уроке вы расширили свои знания о преобразовании механической </a:t>
            </a:r>
            <a:r>
              <a:rPr lang="ru-RU" sz="1400" dirty="0" smtClean="0">
                <a:ea typeface="Microsoft JhengHei UI" panose="020B0604030504040204" charset="-120"/>
              </a:rPr>
              <a:t>энергии, об использовании </a:t>
            </a:r>
            <a:r>
              <a:rPr lang="ru-RU" sz="1400" dirty="0">
                <a:ea typeface="Microsoft JhengHei UI" panose="020B0604030504040204" charset="-120"/>
              </a:rPr>
              <a:t>энергии движущейся воды и ветра. </a:t>
            </a:r>
            <a:endParaRPr lang="ru-RU" sz="1400" dirty="0" smtClean="0">
              <a:ea typeface="Microsoft JhengHei UI" panose="020B0604030504040204" charset="-120"/>
            </a:endParaRPr>
          </a:p>
          <a:p>
            <a:pPr algn="just"/>
            <a:r>
              <a:rPr lang="ru-RU" sz="1400" b="1" dirty="0" smtClean="0">
                <a:ea typeface="Microsoft JhengHei UI" panose="020B0604030504040204" charset="-120"/>
              </a:rPr>
              <a:t>Учащиеся</a:t>
            </a:r>
            <a:r>
              <a:rPr lang="ru-RU" sz="1400" dirty="0" smtClean="0">
                <a:ea typeface="Microsoft JhengHei UI" panose="020B0604030504040204" charset="-120"/>
              </a:rPr>
              <a:t> оценивают свое участие на уроке. </a:t>
            </a:r>
          </a:p>
          <a:p>
            <a:pPr algn="just"/>
            <a:endParaRPr lang="ru-RU" sz="1400" dirty="0" smtClean="0">
              <a:solidFill>
                <a:schemeClr val="accent1"/>
              </a:solidFill>
              <a:ea typeface="Microsoft JhengHei UI" panose="020B0604030504040204" charset="-120"/>
            </a:endParaRPr>
          </a:p>
          <a:p>
            <a:pPr algn="just"/>
            <a:endParaRPr lang="ru-RU" sz="1400" b="1" dirty="0" smtClean="0">
              <a:solidFill>
                <a:srgbClr val="0070C0"/>
              </a:solidFill>
            </a:endParaRPr>
          </a:p>
          <a:p>
            <a:pPr algn="just"/>
            <a:r>
              <a:rPr lang="en-US" b="1" dirty="0" smtClean="0">
                <a:solidFill>
                  <a:srgbClr val="0070C0"/>
                </a:solidFill>
                <a:latin typeface="Arial Narrow" pitchFamily="34" charset="0"/>
              </a:rPr>
              <a:t>IX. 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Домашнее задание.</a:t>
            </a:r>
          </a:p>
          <a:p>
            <a:pPr algn="just"/>
            <a:endParaRPr lang="ru-RU" altLang="ru-RU" sz="1400" b="1" dirty="0" smtClean="0">
              <a:ea typeface="Microsoft JhengHei UI" panose="020B0604030504040204" charset="-12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altLang="ru-RU" sz="1400" dirty="0" smtClean="0">
                <a:ea typeface="Microsoft JhengHei UI" panose="020B0604030504040204" charset="-120"/>
              </a:rPr>
              <a:t>    </a:t>
            </a:r>
            <a:r>
              <a:rPr lang="en-US" altLang="ru-RU" sz="1400" dirty="0" smtClean="0">
                <a:ea typeface="Microsoft JhengHei UI" panose="020B0604030504040204" charset="-120"/>
              </a:rPr>
              <a:t>К</a:t>
            </a:r>
            <a:r>
              <a:rPr lang="ru-RU" altLang="ru-RU" sz="1400" dirty="0" err="1" smtClean="0">
                <a:ea typeface="Microsoft JhengHei UI" panose="020B0604030504040204" charset="-120"/>
              </a:rPr>
              <a:t>акие</a:t>
            </a:r>
            <a:r>
              <a:rPr lang="ru-RU" altLang="ru-RU" sz="1400" dirty="0" smtClean="0">
                <a:ea typeface="Microsoft JhengHei UI" panose="020B0604030504040204" charset="-120"/>
              </a:rPr>
              <a:t> электростанции в нашей стране работают на </a:t>
            </a:r>
            <a:r>
              <a:rPr lang="ru-RU" altLang="ru-RU" sz="1400" dirty="0" err="1" smtClean="0">
                <a:ea typeface="Microsoft JhengHei UI" panose="020B0604030504040204" charset="-120"/>
              </a:rPr>
              <a:t>возобн</a:t>
            </a:r>
            <a:r>
              <a:rPr lang="en-US" altLang="ru-RU" sz="1400" dirty="0" smtClean="0">
                <a:ea typeface="Microsoft JhengHei UI" panose="020B0604030504040204" charset="-120"/>
              </a:rPr>
              <a:t>о</a:t>
            </a:r>
            <a:r>
              <a:rPr lang="ru-RU" altLang="ru-RU" sz="1400" dirty="0" err="1" smtClean="0">
                <a:ea typeface="Microsoft JhengHei UI" panose="020B0604030504040204" charset="-120"/>
              </a:rPr>
              <a:t>вляемых</a:t>
            </a:r>
            <a:r>
              <a:rPr lang="ru-RU" altLang="ru-RU" sz="1400" dirty="0" smtClean="0">
                <a:ea typeface="Microsoft JhengHei UI" panose="020B0604030504040204" charset="-120"/>
              </a:rPr>
              <a:t> источниках энергии</a:t>
            </a:r>
            <a:r>
              <a:rPr lang="en-US" altLang="ru-RU" sz="1400" dirty="0" smtClean="0">
                <a:ea typeface="Microsoft JhengHei UI" panose="020B0604030504040204" charset="-120"/>
              </a:rPr>
              <a:t>?</a:t>
            </a:r>
            <a:endParaRPr lang="ru-RU" altLang="ru-RU" sz="1400" dirty="0" smtClean="0">
              <a:ea typeface="Microsoft JhengHei UI" panose="020B0604030504040204" charset="-12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/>
              <a:t>Что можно использовать в качестве и</a:t>
            </a:r>
            <a:r>
              <a:rPr lang="en-US" sz="1400" dirty="0" err="1" smtClean="0"/>
              <a:t>сточник</a:t>
            </a:r>
            <a:r>
              <a:rPr lang="ru-RU" sz="1400" dirty="0" smtClean="0"/>
              <a:t>а </a:t>
            </a:r>
            <a:r>
              <a:rPr lang="en-US" sz="1400" dirty="0" err="1" smtClean="0"/>
              <a:t>энергии</a:t>
            </a:r>
            <a:r>
              <a:rPr lang="ru-RU" sz="1400" dirty="0" smtClean="0"/>
              <a:t>? </a:t>
            </a:r>
            <a:endParaRPr lang="en-US" sz="14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/>
              <a:t>Придумайте оригинальные и необычные варианты.</a:t>
            </a:r>
            <a:endParaRPr lang="hy-AM" sz="1400" dirty="0" smtClean="0">
              <a:solidFill>
                <a:schemeClr val="accent1"/>
              </a:solidFill>
              <a:ea typeface="Microsoft JhengHei UI" panose="020B0604030504040204" charset="-120"/>
            </a:endParaRPr>
          </a:p>
          <a:p>
            <a:pPr algn="just"/>
            <a:endParaRPr lang="ru-RU" sz="1400" dirty="0">
              <a:ea typeface="Microsoft JhengHei UI" panose="020B0604030504040204" charset="-12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998" y="4777992"/>
            <a:ext cx="1906204" cy="174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y Custom Fonts">
      <a:majorFont>
        <a:latin typeface="Rockwell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1395</Words>
  <Application>Microsoft Office PowerPoint</Application>
  <PresentationFormat>Произвольный</PresentationFormat>
  <Paragraphs>157</Paragraphs>
  <Slides>10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Office Theme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Wellington-Moore</dc:creator>
  <cp:lastModifiedBy>Пользователь Windows</cp:lastModifiedBy>
  <cp:revision>167</cp:revision>
  <cp:lastPrinted>2019-06-12T03:23:00Z</cp:lastPrinted>
  <dcterms:created xsi:type="dcterms:W3CDTF">2019-06-11T05:06:00Z</dcterms:created>
  <dcterms:modified xsi:type="dcterms:W3CDTF">2020-09-28T17:35:45Z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1033-11.2.0.9260</vt:lpwstr>
  </property>
</Properties>
</file>