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9" r:id="rId2"/>
    <p:sldId id="426" r:id="rId3"/>
    <p:sldId id="424" r:id="rId4"/>
    <p:sldId id="428" r:id="rId5"/>
    <p:sldId id="451" r:id="rId6"/>
    <p:sldId id="443" r:id="rId7"/>
    <p:sldId id="445" r:id="rId8"/>
    <p:sldId id="431" r:id="rId9"/>
    <p:sldId id="433" r:id="rId10"/>
    <p:sldId id="450" r:id="rId11"/>
    <p:sldId id="435" r:id="rId12"/>
    <p:sldId id="447" r:id="rId13"/>
    <p:sldId id="452" r:id="rId1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99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8208" autoAdjust="0"/>
  </p:normalViewPr>
  <p:slideViewPr>
    <p:cSldViewPr snapToGrid="0">
      <p:cViewPr varScale="1">
        <p:scale>
          <a:sx n="65" d="100"/>
          <a:sy n="65" d="100"/>
        </p:scale>
        <p:origin x="-786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1626"/>
    </p:cViewPr>
  </p:sorterViewPr>
  <p:notesViewPr>
    <p:cSldViewPr snapToGrid="0">
      <p:cViewPr>
        <p:scale>
          <a:sx n="83" d="100"/>
          <a:sy n="83" d="100"/>
        </p:scale>
        <p:origin x="-1434" y="23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jpe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7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43280" y="3271381"/>
            <a:ext cx="8090695" cy="1493659"/>
          </a:xfrm>
        </p:spPr>
        <p:txBody>
          <a:bodyPr/>
          <a:lstStyle/>
          <a:p>
            <a:pPr algn="just"/>
            <a:r>
              <a:rPr lang="en-US" sz="2000" dirty="0" err="1" smtClean="0"/>
              <a:t>После</a:t>
            </a:r>
            <a:r>
              <a:rPr lang="en-US" sz="2000" dirty="0" smtClean="0"/>
              <a:t> </a:t>
            </a:r>
            <a:r>
              <a:rPr lang="ru-RU" sz="2000" dirty="0" smtClean="0"/>
              <a:t>подведения итогов объявляется </a:t>
            </a:r>
            <a:r>
              <a:rPr lang="ru-RU" sz="2000" dirty="0" err="1" smtClean="0"/>
              <a:t>побе</a:t>
            </a:r>
            <a:r>
              <a:rPr lang="en-US" sz="2000" dirty="0" err="1" smtClean="0"/>
              <a:t>дивш</a:t>
            </a:r>
            <a:r>
              <a:rPr lang="ru-RU" sz="2000" dirty="0" err="1" smtClean="0"/>
              <a:t>ая</a:t>
            </a:r>
            <a:r>
              <a:rPr lang="ru-RU" sz="2000" dirty="0" smtClean="0"/>
              <a:t> команда. Затем дают обеим командам поощрительные призы ( эко – сумки, стеклянные многоразовые стаканы…)</a:t>
            </a:r>
          </a:p>
        </p:txBody>
      </p:sp>
    </p:spTree>
    <p:extLst>
      <p:ext uri="{BB962C8B-B14F-4D97-AF65-F5344CB8AC3E}">
        <p14:creationId xmlns="" xmlns:p14="http://schemas.microsoft.com/office/powerpoint/2010/main" val="206718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6400" y="473075"/>
            <a:ext cx="4075113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0400" y="2917359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Sylfaen" pitchFamily="18" charset="0"/>
              </a:rPr>
              <a:t>Объявление темы и задач урока, знакомство с правилами игры.</a:t>
            </a:r>
          </a:p>
          <a:p>
            <a:r>
              <a:rPr lang="ru-RU" sz="1400" dirty="0">
                <a:latin typeface="Sylfaen" pitchFamily="18" charset="0"/>
              </a:rPr>
              <a:t> </a:t>
            </a:r>
          </a:p>
          <a:p>
            <a:r>
              <a:rPr lang="ru-RU" sz="1400" dirty="0">
                <a:latin typeface="Sylfaen" pitchFamily="18" charset="0"/>
              </a:rPr>
              <a:t>Добрый день, ребята! Мы с вами </a:t>
            </a:r>
            <a:r>
              <a:rPr lang="ru-RU" sz="1400" dirty="0" err="1" smtClean="0">
                <a:latin typeface="Sylfaen" pitchFamily="18" charset="0"/>
              </a:rPr>
              <a:t>изуч</a:t>
            </a:r>
            <a:r>
              <a:rPr lang="en-US" sz="1400" dirty="0" smtClean="0">
                <a:latin typeface="Sylfaen" pitchFamily="18" charset="0"/>
              </a:rPr>
              <a:t>и</a:t>
            </a:r>
            <a:r>
              <a:rPr lang="ru-RU" sz="1400" dirty="0" smtClean="0">
                <a:latin typeface="Sylfaen" pitchFamily="18" charset="0"/>
              </a:rPr>
              <a:t>ли </a:t>
            </a:r>
            <a:r>
              <a:rPr lang="ru-RU" sz="1400" dirty="0">
                <a:latin typeface="Sylfaen" pitchFamily="18" charset="0"/>
              </a:rPr>
              <a:t>первую тему по истории – это «Жизнь первобытных людей». </a:t>
            </a:r>
            <a:r>
              <a:rPr lang="ru-RU" sz="1400" dirty="0" err="1" smtClean="0">
                <a:latin typeface="Sylfaen" pitchFamily="18" charset="0"/>
              </a:rPr>
              <a:t>Изуч</a:t>
            </a:r>
            <a:r>
              <a:rPr lang="en-US" sz="1400" dirty="0" smtClean="0">
                <a:latin typeface="Sylfaen" pitchFamily="18" charset="0"/>
              </a:rPr>
              <a:t>и</a:t>
            </a:r>
            <a:r>
              <a:rPr lang="ru-RU" sz="1400" dirty="0" smtClean="0">
                <a:latin typeface="Sylfaen" pitchFamily="18" charset="0"/>
              </a:rPr>
              <a:t>ли </a:t>
            </a:r>
            <a:r>
              <a:rPr lang="ru-RU" sz="1400" dirty="0">
                <a:latin typeface="Sylfaen" pitchFamily="18" charset="0"/>
              </a:rPr>
              <a:t>также причины изменений климата из пособия «Климатическая шкатулка». Рассматривая историю климата Земли и причины его изменений, мы увидели, как климат оказывал и оказывает существенное влияние на деятельность человека.</a:t>
            </a:r>
          </a:p>
          <a:p>
            <a:r>
              <a:rPr lang="ru-RU" sz="1400" dirty="0">
                <a:latin typeface="Sylfaen" pitchFamily="18" charset="0"/>
              </a:rPr>
              <a:t>Сегодня у нас с вами обобщающий урок по данной теме. Мы с вами должны повторить то, что уже изучили, а также оценить ваши знания.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59555" y="3169921"/>
            <a:ext cx="8674420" cy="2778046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Aram\Desktop\Безымянный.pn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0" b="99360" l="0" r="8954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3" y="3729036"/>
            <a:ext cx="546735" cy="811530"/>
          </a:xfrm>
          <a:prstGeom prst="rect">
            <a:avLst/>
          </a:prstGeom>
          <a:noFill/>
          <a:extLst/>
        </p:spPr>
      </p:pic>
      <p:pic>
        <p:nvPicPr>
          <p:cNvPr id="5" name="Picture 9" descr="C:\Users\Aram\Desktop\ггг.png"/>
          <p:cNvPicPr/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465" l="804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925288" y="5270816"/>
            <a:ext cx="414655" cy="892175"/>
          </a:xfrm>
          <a:prstGeom prst="rect">
            <a:avLst/>
          </a:prstGeom>
          <a:noFill/>
          <a:extLst/>
        </p:spPr>
      </p:pic>
      <p:pic>
        <p:nvPicPr>
          <p:cNvPr id="6" name="Picture 5" descr="C:\Users\Aram\Desktop\Nekropol_v_Polshe_d_850.jpg"/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5" y="5135880"/>
            <a:ext cx="1172845" cy="747392"/>
          </a:xfrm>
          <a:prstGeom prst="rect">
            <a:avLst/>
          </a:prstGeom>
          <a:noFill/>
          <a:extLst/>
        </p:spPr>
      </p:pic>
      <p:pic>
        <p:nvPicPr>
          <p:cNvPr id="7" name="Picture 4" descr="C:\Users\Aram\Desktop\unnamed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27" y="3628627"/>
            <a:ext cx="1470025" cy="110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Ученые нашли останки нового динозавра-бегуна"/>
          <p:cNvPicPr/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556" b="99444" l="364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5245087"/>
            <a:ext cx="1461293" cy="814702"/>
          </a:xfrm>
          <a:prstGeom prst="rect">
            <a:avLst/>
          </a:prstGeom>
          <a:noFill/>
          <a:extLst/>
        </p:spPr>
      </p:pic>
      <p:pic>
        <p:nvPicPr>
          <p:cNvPr id="9" name="Picture 8" descr="Пещера древнего человека - Изображение Музей Человека, Ano Kera ..."/>
          <p:cNvPicPr/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72" t="35755" r="50839" b="27541"/>
          <a:stretch/>
        </p:blipFill>
        <p:spPr bwMode="auto">
          <a:xfrm>
            <a:off x="2900284" y="3790949"/>
            <a:ext cx="1001156" cy="865823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1498440" y="5513939"/>
            <a:ext cx="11811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кости человека</a:t>
            </a:r>
          </a:p>
        </p:txBody>
      </p:sp>
      <p:pic>
        <p:nvPicPr>
          <p:cNvPr id="11" name="Picture 3" descr="C:\Users\Aram\Desktop\caption.jp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38" y="3441818"/>
            <a:ext cx="1006582" cy="1385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43292" y="4179807"/>
            <a:ext cx="1072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Орудие труда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8538" y="4996942"/>
            <a:ext cx="1004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сталактиты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93361" y="5513939"/>
            <a:ext cx="1544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Останки динозавра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23628" y="4719943"/>
            <a:ext cx="1586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Наскальный рисунок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00284" y="4760594"/>
            <a:ext cx="997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Следы очага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34132" y="5872063"/>
            <a:ext cx="124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клык животного</a:t>
            </a:r>
          </a:p>
        </p:txBody>
      </p:sp>
    </p:spTree>
    <p:extLst>
      <p:ext uri="{BB962C8B-B14F-4D97-AF65-F5344CB8AC3E}">
        <p14:creationId xmlns="" xmlns:p14="http://schemas.microsoft.com/office/powerpoint/2010/main" val="171756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4" y="3271381"/>
            <a:ext cx="8557736" cy="33021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5AE1-1F7B-4E5F-95C5-9C292728A39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878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C4CF-F9BF-4944-9DE9-DDAC30AEC94B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308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E02-C71D-480D-8A4C-CBEBF816C4D7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614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D4CD-B1BF-4A4C-8DF8-6B0CF73AD01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395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B098-FFA9-4A26-8D88-9768D57350A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2430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7177-2146-479B-A714-7B5C2A92F35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55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7827-6AE4-49E8-9183-86E95DF1F6F2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738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103-A521-4CAF-8783-F484C48F598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16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E5CE-303D-448C-B5C5-77E400DC7AF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093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64A-EAB3-4AC4-915A-B0158F081A0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8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007F-7DE3-4B9B-8095-68BF7CF5DCE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535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FD4C-DD47-47C9-8B6F-E2776F1A51A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634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&#1057;&#1042;&#1054;&#1071;-&#1048;&#1043;&#1056;&#1040;%20(1)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7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pic>
        <p:nvPicPr>
          <p:cNvPr id="10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63" y="714864"/>
            <a:ext cx="829674" cy="414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6371" y="2422077"/>
            <a:ext cx="694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Внеклассный открытый урок на тему истории и климата: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«Жизнь первобытных людей»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4182" y="3049392"/>
            <a:ext cx="354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Разработчики: </a:t>
            </a:r>
            <a:r>
              <a:rPr lang="ru-RU" sz="1200" i="1" dirty="0" err="1" smtClean="0">
                <a:solidFill>
                  <a:schemeClr val="bg1"/>
                </a:solidFill>
              </a:rPr>
              <a:t>Айкануш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Гевондян</a:t>
            </a:r>
            <a:endParaRPr lang="ru-RU" sz="1200" i="1" dirty="0" smtClean="0">
              <a:solidFill>
                <a:schemeClr val="bg1"/>
              </a:solidFill>
            </a:endParaRPr>
          </a:p>
          <a:p>
            <a:r>
              <a:rPr lang="ru-RU" sz="1200" i="1" dirty="0" smtClean="0">
                <a:solidFill>
                  <a:schemeClr val="bg1"/>
                </a:solidFill>
              </a:rPr>
              <a:t>(учитель истории), Армения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6481" y="843586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355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1887"/>
            <a:ext cx="12194436" cy="1599889"/>
          </a:xfrm>
          <a:prstGeom prst="rect">
            <a:avLst/>
          </a:prstGeom>
        </p:spPr>
      </p:pic>
      <p:pic>
        <p:nvPicPr>
          <p:cNvPr id="1027" name="Picture 3" descr="C:\Users\Aram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37" y="4159435"/>
            <a:ext cx="3861885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am\Desktop\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" y="2499528"/>
            <a:ext cx="3851572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1772" y="1428202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3 Тур.  «Своя игра».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9" y="4602350"/>
            <a:ext cx="1719703" cy="18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883" y="1864426"/>
            <a:ext cx="5985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Примеры вопросов и ответов из темы «Климатическая шкатулка»</a:t>
            </a:r>
            <a:endParaRPr lang="ru-RU" sz="1400" dirty="0"/>
          </a:p>
        </p:txBody>
      </p:sp>
      <p:pic>
        <p:nvPicPr>
          <p:cNvPr id="2050" name="Picture 2" descr="D:\Users\user\Desktop\урок истории _Жизнь первобытных людей\урок истории_Приложение_Жизнь первобытных люде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4559" y="1536019"/>
            <a:ext cx="3840000" cy="2160000"/>
          </a:xfrm>
          <a:prstGeom prst="rect">
            <a:avLst/>
          </a:prstGeom>
          <a:noFill/>
        </p:spPr>
      </p:pic>
      <p:pic>
        <p:nvPicPr>
          <p:cNvPr id="2051" name="Picture 3" descr="D:\Users\user\Desktop\урок истории _Жизнь первобытных людей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3741" y="3609126"/>
            <a:ext cx="3840000" cy="2160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880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546" y="1422200"/>
            <a:ext cx="653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4 тур. «Путешествие на машине времени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629" y="2617076"/>
            <a:ext cx="5333785" cy="223870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Оказавшись в первобытном </a:t>
            </a:r>
            <a:r>
              <a:rPr lang="ru-RU" sz="1400" dirty="0" smtClean="0">
                <a:solidFill>
                  <a:schemeClr val="tx1"/>
                </a:solidFill>
              </a:rPr>
              <a:t>обществе, команды </a:t>
            </a:r>
            <a:r>
              <a:rPr lang="ru-RU" sz="1400" dirty="0">
                <a:solidFill>
                  <a:schemeClr val="tx1"/>
                </a:solidFill>
              </a:rPr>
              <a:t>должны объяснить первобытным людям причины </a:t>
            </a:r>
            <a:r>
              <a:rPr lang="ru-RU" sz="1400" dirty="0" err="1" smtClean="0">
                <a:solidFill>
                  <a:schemeClr val="tx1"/>
                </a:solidFill>
              </a:rPr>
              <a:t>изменени</a:t>
            </a:r>
            <a:r>
              <a:rPr lang="en-US" sz="1400" dirty="0">
                <a:solidFill>
                  <a:schemeClr val="tx1"/>
                </a:solidFill>
              </a:rPr>
              <a:t>й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климата, так как они думали, что все </a:t>
            </a:r>
            <a:r>
              <a:rPr lang="ru-RU" sz="1400" dirty="0" smtClean="0">
                <a:solidFill>
                  <a:schemeClr val="tx1"/>
                </a:solidFill>
              </a:rPr>
              <a:t>связано</a:t>
            </a:r>
            <a:r>
              <a:rPr lang="en-US" sz="1400" dirty="0" smtClean="0">
                <a:solidFill>
                  <a:schemeClr val="tx1"/>
                </a:solidFill>
              </a:rPr>
              <a:t> с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духами и сверхъестественными силами. Поскольку вы пришли из будущего, вы должны привести примеры. Три правильных довода, приведенные  </a:t>
            </a:r>
            <a:r>
              <a:rPr lang="ru-RU" sz="1400" dirty="0" smtClean="0">
                <a:solidFill>
                  <a:schemeClr val="tx1"/>
                </a:solidFill>
              </a:rPr>
              <a:t>капитанами команд, да</a:t>
            </a:r>
            <a:r>
              <a:rPr lang="en-US" sz="1400" dirty="0" smtClean="0">
                <a:solidFill>
                  <a:schemeClr val="tx1"/>
                </a:solidFill>
              </a:rPr>
              <a:t>ю</a:t>
            </a:r>
            <a:r>
              <a:rPr lang="ru-RU" sz="1400" dirty="0" smtClean="0">
                <a:solidFill>
                  <a:schemeClr val="tx1"/>
                </a:solidFill>
              </a:rPr>
              <a:t>т </a:t>
            </a:r>
            <a:r>
              <a:rPr lang="ru-RU" sz="1400" dirty="0">
                <a:solidFill>
                  <a:schemeClr val="tx1"/>
                </a:solidFill>
              </a:rPr>
              <a:t>шанс вернуться в настоящее время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1" y="835568"/>
            <a:ext cx="1719703" cy="1800000"/>
          </a:xfrm>
          <a:prstGeom prst="rect">
            <a:avLst/>
          </a:prstGeom>
        </p:spPr>
      </p:pic>
      <p:pic>
        <p:nvPicPr>
          <p:cNvPr id="3074" name="Picture 2" descr="D:\Users\user\Downloads\Woolly_mammoth_(Mammuthus_primigenius)_-_Mauricio_Antó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8340" y="1984977"/>
            <a:ext cx="5747687" cy="3485657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1599889"/>
          </a:xfrm>
          <a:prstGeom prst="rect">
            <a:avLst/>
          </a:prstGeom>
        </p:spPr>
      </p:pic>
      <p:pic>
        <p:nvPicPr>
          <p:cNvPr id="5" name="Рисунок 4" descr="C:\Users\Aram\Desktop\лист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0" y="1103587"/>
            <a:ext cx="3608604" cy="474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26" y="1749972"/>
            <a:ext cx="5943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Жюри объявляет результаты всех туров и называет победителя.  Так же жюри может отметить отдельных учеников за активность, актерское мастерство и другие заслуги.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5821" y="5943601"/>
            <a:ext cx="342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Образец оценочного бланка 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9402" y="1227346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Итоги мероприятия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(Рефлексия).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0262" y="2435695"/>
            <a:ext cx="70629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Учитель: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Завершающее слово учителя…</a:t>
            </a:r>
          </a:p>
          <a:p>
            <a:r>
              <a:rPr lang="ru-RU" sz="1400" dirty="0" smtClean="0"/>
              <a:t>Давайте </a:t>
            </a:r>
            <a:r>
              <a:rPr lang="ru-RU" sz="1400" dirty="0"/>
              <a:t>вспомним, о чем мы сегодня говорили, что нового узнали? Как вы думаете, пригодятся ли вам полученные знания в </a:t>
            </a:r>
            <a:r>
              <a:rPr lang="ru-RU" sz="1400" dirty="0" smtClean="0"/>
              <a:t>жизни</a:t>
            </a:r>
            <a:r>
              <a:rPr lang="ru-RU" sz="1400" dirty="0"/>
              <a:t>?</a:t>
            </a:r>
            <a:r>
              <a:rPr lang="ru-RU" sz="1400" dirty="0" smtClean="0"/>
              <a:t>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70C0"/>
                </a:solidFill>
              </a:rPr>
              <a:t>Учащиеся</a:t>
            </a:r>
            <a:r>
              <a:rPr lang="ru-RU" sz="1400" dirty="0"/>
              <a:t> отвечают на вопросы учителя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solidFill>
                  <a:srgbClr val="0070C0"/>
                </a:solidFill>
              </a:rPr>
              <a:t>Учитель: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У вас на столе </a:t>
            </a:r>
            <a:r>
              <a:rPr lang="ru-RU" sz="1400" dirty="0" smtClean="0"/>
              <a:t>есть грустные и веселые планеты - смайлики.</a:t>
            </a:r>
          </a:p>
          <a:p>
            <a:pPr algn="just"/>
            <a:r>
              <a:rPr lang="ru-RU" sz="1400" dirty="0" smtClean="0"/>
              <a:t>По </a:t>
            </a:r>
            <a:r>
              <a:rPr lang="ru-RU" sz="1400" dirty="0"/>
              <a:t>окончании </a:t>
            </a:r>
            <a:r>
              <a:rPr lang="ru-RU" sz="1400" dirty="0" smtClean="0"/>
              <a:t>мероприятия </a:t>
            </a:r>
            <a:r>
              <a:rPr lang="ru-RU" sz="1400" dirty="0"/>
              <a:t>прикрепите </a:t>
            </a:r>
            <a:r>
              <a:rPr lang="ru-RU" sz="1400" dirty="0" smtClean="0"/>
              <a:t>эти смайлики на </a:t>
            </a:r>
            <a:r>
              <a:rPr lang="ru-RU" sz="1400" dirty="0"/>
              <a:t>доску. </a:t>
            </a:r>
            <a:endParaRPr lang="ru-RU" sz="1400" dirty="0" smtClean="0"/>
          </a:p>
          <a:p>
            <a:pPr algn="just"/>
            <a:r>
              <a:rPr lang="ru-RU" sz="1400" dirty="0" smtClean="0"/>
              <a:t>Те, кому понравилось мероприятие, </a:t>
            </a:r>
            <a:r>
              <a:rPr lang="ru-RU" sz="1400" dirty="0"/>
              <a:t>наклеивают </a:t>
            </a:r>
            <a:r>
              <a:rPr lang="ru-RU" sz="1400" dirty="0" smtClean="0"/>
              <a:t>веселую планету, а</a:t>
            </a:r>
            <a:r>
              <a:rPr lang="ru-RU" sz="1400" dirty="0"/>
              <a:t> </a:t>
            </a:r>
            <a:r>
              <a:rPr lang="ru-RU" sz="1400" dirty="0" smtClean="0"/>
              <a:t>кому нет - грустную.</a:t>
            </a:r>
            <a:endParaRPr lang="ru-RU" sz="1400" dirty="0"/>
          </a:p>
          <a:p>
            <a:pPr algn="just"/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43" y="4735728"/>
            <a:ext cx="1967909" cy="180000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23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169419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"/>
            <a:ext cx="12194436" cy="23960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949" y="1895753"/>
            <a:ext cx="9112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381641"/>
            <a:ext cx="1488807" cy="1229884"/>
          </a:xfrm>
          <a:prstGeom prst="rect">
            <a:avLst/>
          </a:prstGeom>
        </p:spPr>
      </p:pic>
      <p:pic>
        <p:nvPicPr>
          <p:cNvPr id="8" name="Picture 3" descr="C:\Users\Aram\Desktop\img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13"/>
          <a:stretch/>
        </p:blipFill>
        <p:spPr bwMode="auto">
          <a:xfrm>
            <a:off x="8652681" y="2031992"/>
            <a:ext cx="2859066" cy="1854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092" y="1992573"/>
            <a:ext cx="973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Тема   внеклассного  открытого урока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«Как климат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влиял на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жизнь первобытных людей»</a:t>
            </a:r>
            <a:endParaRPr lang="ru-RU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465" y="2737114"/>
            <a:ext cx="9769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Вид: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/>
              <a:t>повторительно – </a:t>
            </a:r>
            <a:r>
              <a:rPr lang="ru-RU" sz="1400" dirty="0" smtClean="0"/>
              <a:t>обобщающий урок</a:t>
            </a:r>
            <a:endParaRPr lang="ru-RU" sz="1400" dirty="0"/>
          </a:p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Форма: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/>
              <a:t>игра-викторина</a:t>
            </a:r>
          </a:p>
          <a:p>
            <a:r>
              <a:rPr lang="ru-RU" sz="1400" dirty="0"/>
              <a:t>Работа в группах на основе </a:t>
            </a:r>
            <a:r>
              <a:rPr lang="ru-RU" sz="1400" dirty="0" smtClean="0"/>
              <a:t>изученного материала из </a:t>
            </a:r>
            <a:r>
              <a:rPr lang="ru-RU" sz="1400" dirty="0"/>
              <a:t>учебника «История Древнего мира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и  </a:t>
            </a:r>
            <a:r>
              <a:rPr lang="ru-RU" sz="1400" dirty="0"/>
              <a:t>пособия «Климатическая шкатулка».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740" y="382137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Продолжительность мероприятия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ru-RU" sz="1400" dirty="0" smtClean="0"/>
              <a:t>60 минут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23" y="4316928"/>
            <a:ext cx="111146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Оформление, оборудование, материалы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  <a:endParaRPr lang="ru-RU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/>
              <a:t>Компьютер</a:t>
            </a:r>
            <a:r>
              <a:rPr lang="ru-RU" sz="1400" dirty="0"/>
              <a:t>, проектор, плакаты, доска, учебник «История Древнего мира», пособие «Климатическая шкатулка»,  листы формата А-4, ручки, карандаши,  задания на каждый конкурс для групп, эмблемы, карточки с баллами и карточки с правильными ответами для жюри</a:t>
            </a:r>
            <a:r>
              <a:rPr lang="ru-RU" sz="1400" dirty="0" smtClean="0"/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Привлеченные специалисты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:  </a:t>
            </a:r>
          </a:p>
          <a:p>
            <a:pPr algn="just"/>
            <a:r>
              <a:rPr lang="ru-RU" sz="1400" dirty="0"/>
              <a:t>представители из министерства, ПРООН и НПО, специалисты по истории и географии в качестве жюри.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0886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046" y="1422724"/>
            <a:ext cx="426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Цели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мероприятия: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4545" y="1850530"/>
            <a:ext cx="10452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/>
              <a:t>систематизация и обобщение знаний учащихся по истории и культуре первобытного общества;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/>
              <a:t>развитие умений находить, анализировать, сопоставлять и оценивать информацию о событиях и явлениях прошлого и настоящего;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400" dirty="0"/>
              <a:t>овладение историческими понятиями и терминами.</a:t>
            </a:r>
          </a:p>
        </p:txBody>
      </p:sp>
      <p:pic>
        <p:nvPicPr>
          <p:cNvPr id="10" name="Рисунок 16">
            <a:extLst>
              <a:ext uri="{FF2B5EF4-FFF2-40B4-BE49-F238E27FC236}">
                <a16:creationId xmlns="" xmlns:a16="http://schemas.microsoft.com/office/drawing/2014/main" id="{23EEB34F-E421-4A4C-93E4-A3DCE39972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57" y="4357902"/>
            <a:ext cx="2135188" cy="18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2988" y="2932235"/>
            <a:ext cx="4723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План мероприятия: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734" y="3370997"/>
            <a:ext cx="7765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 smtClean="0"/>
              <a:t>Организационный момент.  Представление гостей  и жюри.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 smtClean="0"/>
              <a:t>Актуализация знаний учащихся по изученной теме.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 smtClean="0"/>
              <a:t>Организация игровой деятельности.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1400" dirty="0" smtClean="0"/>
              <a:t>Подведение итогов игры, определение победителей, активных  и результативных участников игры.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088322"/>
              </p:ext>
            </p:extLst>
          </p:nvPr>
        </p:nvGraphicFramePr>
        <p:xfrm>
          <a:off x="363784" y="1691886"/>
          <a:ext cx="11477297" cy="330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7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89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2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Изучаемые вопросы</a:t>
                      </a:r>
                      <a:r>
                        <a:rPr lang="ru-RU" sz="1400" b="1" i="0" baseline="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(по учебнику)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9982" marR="119982" marT="59991" marB="5999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119982" marR="119982" marT="59991" marB="5999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28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Первые люди на земле.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осваивает планету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1.3.1.  Причины изменений климата: миллионы лет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1.3.2.  Причины изменений климата: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десятки и сотни тысяч лет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8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Возникновение земледелия и скотоводства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1.3.3.  Причины изменений климата: столетия 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093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первобытности к цивилизации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Религия первобытных людей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  Современные изменения климата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 marL="119982" marR="119982" marT="59991" marB="5999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615" y="1160060"/>
            <a:ext cx="103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Актуализация знаний.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Users\user\Desktop\ПРОООН 2020\новый формат 2020_Climate Box_PPT\personaj-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4216" y="3849088"/>
            <a:ext cx="1723660" cy="258208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410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66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17" y="369519"/>
            <a:ext cx="420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мероприятия</a:t>
            </a:r>
            <a:r>
              <a:rPr lang="ru-RU" b="1" dirty="0">
                <a:solidFill>
                  <a:srgbClr val="0070C0"/>
                </a:solidFill>
                <a:latin typeface="Sylfaen" pitchFamily="18" charset="0"/>
              </a:rPr>
              <a:t>:</a:t>
            </a:r>
            <a:r>
              <a:rPr lang="ru-RU" sz="3200" b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Sylfaen" pitchFamily="18" charset="0"/>
            </a:endParaRPr>
          </a:p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538" y="1447668"/>
            <a:ext cx="2623410" cy="32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ea typeface="Times New Roman" panose="02020603050405020304"/>
                <a:cs typeface="Times New Roman" panose="02020603050405020304" pitchFamily="18" charset="0"/>
              </a:rPr>
              <a:t>Организационный момент.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7406" y="1758475"/>
            <a:ext cx="6096000" cy="8160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В</a:t>
            </a:r>
            <a:r>
              <a:rPr lang="ru-RU" sz="1400" b="1" dirty="0" smtClean="0">
                <a:solidFill>
                  <a:srgbClr val="0070C0"/>
                </a:solidFill>
                <a:ea typeface="Times New Roman"/>
                <a:cs typeface="Times New Roman" pitchFamily="18" charset="0"/>
              </a:rPr>
              <a:t>ступительное слово учителя </a:t>
            </a:r>
          </a:p>
          <a:p>
            <a:pPr marL="342900" lvl="0" indent="-247650" algn="just">
              <a:lnSpc>
                <a:spcPct val="115000"/>
              </a:lnSpc>
              <a:buFontTx/>
              <a:buChar char="-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Объявление темы, цели и задач мероприятия.</a:t>
            </a:r>
          </a:p>
          <a:p>
            <a:pPr marL="342900" lvl="0" indent="-247650" algn="just">
              <a:lnSpc>
                <a:spcPct val="115000"/>
              </a:lnSpc>
              <a:buFontTx/>
              <a:buChar char="-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Объяснение правил игры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266" y="2561156"/>
            <a:ext cx="10836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Ребята, урок у нас с вами необычный. Это урок - игра, во время которого  мы перенесемся с вами в далекое прошлое, пройдем через все этапы развития человека, а помогут нам в этом ваши знания. </a:t>
            </a:r>
          </a:p>
          <a:p>
            <a:pPr algn="just"/>
            <a:r>
              <a:rPr lang="ru-RU" sz="1400" dirty="0" smtClean="0"/>
              <a:t>Класс заранее разделен на 2 группы (племена), у каждой группы свое название (Племя мамонта, Племя бизона), капитан (вождь), эмблемы. </a:t>
            </a:r>
          </a:p>
          <a:p>
            <a:pPr algn="just"/>
            <a:r>
              <a:rPr lang="ru-RU" sz="1400" dirty="0" smtClean="0"/>
              <a:t> Вам предстоит большая и интересная работа – защитить свои знания по данной теме и в конце урока объединиться в племенной союз «Всезнаек». Но на протяжении всего урока каждое племя будет самостоятельно добывать себе очки (в виде камешков) и складывать, как это и полагается в общине, в общий котел. Побеждает то племя, которое набрало максимальное количество камней. </a:t>
            </a:r>
          </a:p>
          <a:p>
            <a:pPr algn="just"/>
            <a:r>
              <a:rPr lang="ru-RU" sz="1400" dirty="0" smtClean="0"/>
              <a:t>Одно из основных условий для победы – работать должны все члены команды. За вашей работой будет следить жюри-совет старейшин и оценивать ваше знание. За каждое выполненное задание команда будет получать соответствующие очки. Если команда не может ответить на поставленный вопрос, право получает другая команда. </a:t>
            </a:r>
          </a:p>
          <a:p>
            <a:pPr algn="just"/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111" y="5064468"/>
            <a:ext cx="9031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Сначала команды должны представиться: </a:t>
            </a:r>
          </a:p>
          <a:p>
            <a:r>
              <a:rPr lang="ru-RU" sz="1400" dirty="0" smtClean="0"/>
              <a:t>Капитаны представляют  членов команд, свой девиз и эмблему.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Учитель: </a:t>
            </a:r>
          </a:p>
          <a:p>
            <a:r>
              <a:rPr lang="ru-RU" sz="1400" dirty="0" smtClean="0"/>
              <a:t>Чтобы определить, какая команда начнет игру, командам предстоит ответить на короткий вопрос.</a:t>
            </a:r>
          </a:p>
          <a:p>
            <a:endParaRPr lang="ru-RU" sz="1400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-518"/>
            <a:ext cx="12194436" cy="1599889"/>
          </a:xfrm>
          <a:prstGeom prst="rect">
            <a:avLst/>
          </a:prstGeom>
        </p:spPr>
      </p:pic>
      <p:pic>
        <p:nvPicPr>
          <p:cNvPr id="1026" name="Picture 2" descr="C:\Users\Aram\Desktop\я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16" y="1560713"/>
            <a:ext cx="5805503" cy="4335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8" y="4956017"/>
            <a:ext cx="1531620" cy="161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08" t="-4493" r="31146" b="73488"/>
          <a:stretch/>
        </p:blipFill>
        <p:spPr>
          <a:xfrm>
            <a:off x="1515534" y="3839776"/>
            <a:ext cx="623387" cy="10015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948" y="1508605"/>
            <a:ext cx="212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Вопрос 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881" y="1929331"/>
            <a:ext cx="5213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Посмотрите на карту, где красными точками показаны стоянки первых людей на земле. Найдите ошибку</a:t>
            </a:r>
            <a:r>
              <a:rPr lang="en-US" sz="1400" dirty="0" smtClean="0"/>
              <a:t>: </a:t>
            </a:r>
            <a:r>
              <a:rPr lang="ru-RU" sz="1400" dirty="0" smtClean="0"/>
              <a:t>Какая точка лишняя?</a:t>
            </a:r>
          </a:p>
          <a:p>
            <a:r>
              <a:rPr lang="ru-RU" sz="1400" dirty="0" smtClean="0"/>
              <a:t>Какая из стоянок не соответствует местонахождению стоянок древнего человека? 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410"/>
            <a:ext cx="12184615" cy="78365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042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4436" cy="1599889"/>
          </a:xfrm>
          <a:prstGeom prst="rect">
            <a:avLst/>
          </a:prstGeom>
        </p:spPr>
      </p:pic>
      <p:pic>
        <p:nvPicPr>
          <p:cNvPr id="2050" name="Picture 2" descr="C:\Users\Aram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73" y="1403131"/>
            <a:ext cx="6247902" cy="4713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1105287"/>
            <a:ext cx="1719702" cy="18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9876" y="1569402"/>
            <a:ext cx="275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1 тур. </a:t>
            </a:r>
            <a:endParaRPr lang="ru-RU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Юные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археологи.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152" y="3042745"/>
            <a:ext cx="4729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Представьте, что вы нашли  следы обитания первобытных людей в пещере. Внимательно посмотрите, изучите находки и определите, к какому периоду относится это древнее поселение и  обоснуйте собственные выводы. </a:t>
            </a:r>
          </a:p>
          <a:p>
            <a:pPr algn="just"/>
            <a:r>
              <a:rPr lang="ru-RU" sz="1400" dirty="0" smtClean="0"/>
              <a:t>Для выполнения этого задания вам дается 5 минут. Затем команды </a:t>
            </a:r>
            <a:r>
              <a:rPr lang="en-US" sz="1400" dirty="0" err="1" smtClean="0"/>
              <a:t>поочередно</a:t>
            </a:r>
            <a:r>
              <a:rPr lang="en-US" sz="1400" dirty="0" smtClean="0"/>
              <a:t> </a:t>
            </a:r>
            <a:r>
              <a:rPr lang="ru-RU" sz="1400" dirty="0" smtClean="0"/>
              <a:t>представляют </a:t>
            </a:r>
            <a:r>
              <a:rPr lang="en-US" sz="1400" dirty="0" err="1" smtClean="0"/>
              <a:t>по</a:t>
            </a:r>
            <a:r>
              <a:rPr lang="ru-RU" sz="1400" dirty="0" smtClean="0"/>
              <a:t> </a:t>
            </a:r>
            <a:r>
              <a:rPr lang="ru-RU" sz="1400" dirty="0" err="1" smtClean="0"/>
              <a:t>одн</a:t>
            </a:r>
            <a:r>
              <a:rPr lang="en-US" sz="1400" dirty="0" err="1" smtClean="0"/>
              <a:t>ой</a:t>
            </a:r>
            <a:r>
              <a:rPr lang="ru-RU" sz="1400" dirty="0" smtClean="0"/>
              <a:t> из находок</a:t>
            </a:r>
            <a:r>
              <a:rPr lang="en-US" sz="1400" dirty="0" smtClean="0"/>
              <a:t>. </a:t>
            </a:r>
            <a:r>
              <a:rPr lang="ru-RU" sz="1400" dirty="0" smtClean="0"/>
              <a:t>За </a:t>
            </a:r>
            <a:r>
              <a:rPr lang="en-US" sz="1400" dirty="0" err="1" smtClean="0"/>
              <a:t>каждый</a:t>
            </a:r>
            <a:r>
              <a:rPr lang="en-US" sz="1400" dirty="0" smtClean="0"/>
              <a:t> </a:t>
            </a:r>
            <a:r>
              <a:rPr lang="ru-RU" sz="1400" dirty="0" smtClean="0"/>
              <a:t>правильный и обоснованный ответ команда получает 100 баллов.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8410"/>
            <a:ext cx="12184615" cy="78365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4007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7034" y="1286989"/>
            <a:ext cx="740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 тур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. Исторические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ошибки.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" y="911195"/>
            <a:ext cx="1719703" cy="18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0498" y="1844565"/>
            <a:ext cx="7252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Команды должны найти в тексте исторические ошибки и объяснить, в чем ошибка. За 10 минут найдите не менее 5 исторических ошибок. За каждую исправленную ошибку команда получает 100 баллов.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8015" y="2963918"/>
            <a:ext cx="5927833" cy="318463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009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Наступило время жатвы. На хлебное поле вышли сородичи с серпами. Своими грубыми лицами с приплюснутыми носами и выступающими вперед тяжелыми челюстями они напоминали обезьян. </a:t>
            </a:r>
          </a:p>
          <a:p>
            <a:pPr algn="just"/>
            <a:r>
              <a:rPr lang="ru-RU" sz="1400" dirty="0"/>
              <a:t>Колосья гречихи земледельцы срезают медными и железными серпами. В загоне рядом с полем тревожно заржали лошади. </a:t>
            </a:r>
          </a:p>
          <a:p>
            <a:pPr algn="just"/>
            <a:r>
              <a:rPr lang="ru-RU" sz="1400" dirty="0"/>
              <a:t>Тут в загоне рядом с полем тревожно заблеяли овцы и козы. Они сломали загородку и побежали в лес. Не съели бы их волки! Как вернуть беглецов? Собак в поселке еще не было – в те времена они еще не были приручены. Но скоро и людям стало страшно. Прямо на поселок двигалось стадо мамонтов. Еще немного, и они растопчут и поле, и хижины. Кто – то из родичей догадался поджечь траву и хворост: едкий дым заставил мамонтов повернуть, и они обошли поселок стороной.</a:t>
            </a:r>
          </a:p>
        </p:txBody>
      </p:sp>
      <p:pic>
        <p:nvPicPr>
          <p:cNvPr id="12" name="Picture 2" descr="C:\Users\Aram\Desktop\дд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90" y="2632840"/>
            <a:ext cx="5469219" cy="357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085" y="1315929"/>
            <a:ext cx="468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 Тур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Исторический поединок</a:t>
            </a:r>
          </a:p>
          <a:p>
            <a:pPr indent="5365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Проводится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формате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«Своя игра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».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1" y="835568"/>
            <a:ext cx="1719703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027" y="2853559"/>
            <a:ext cx="5123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Командам по очереди дается право выбора вопроса по любой изученной теме. Вопросы разного уровня сложности: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200 баллов,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400 баллов,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600 баллов,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800 баллов.</a:t>
            </a:r>
          </a:p>
        </p:txBody>
      </p:sp>
      <p:pic>
        <p:nvPicPr>
          <p:cNvPr id="8" name="Рисунок 7" descr="C:\Users\Aram\Favorites\Pictures\Безымянныйсссс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03" y="2065283"/>
            <a:ext cx="5990897" cy="3704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вправо 8">
            <a:hlinkClick r:id="rId7" action="ppaction://hlinkpres?slideindex=1&amp;slidetitle="/>
          </p:cNvPr>
          <p:cNvSpPr/>
          <p:nvPr/>
        </p:nvSpPr>
        <p:spPr>
          <a:xfrm>
            <a:off x="9806153" y="5801711"/>
            <a:ext cx="1860330" cy="7725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Своя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игра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8489" y="4353636"/>
            <a:ext cx="51588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Рекомендации для учителя.</a:t>
            </a:r>
          </a:p>
          <a:p>
            <a:pPr algn="just"/>
            <a:r>
              <a:rPr lang="ru-RU" sz="1400" i="1" dirty="0" smtClean="0"/>
              <a:t>Слайд игры должен быть прикреплен к слайду события как ссылка  ( </a:t>
            </a:r>
            <a:r>
              <a:rPr lang="hy-AM" sz="1400" i="1" dirty="0" smtClean="0"/>
              <a:t>выделите слова </a:t>
            </a:r>
            <a:r>
              <a:rPr lang="ru-RU" sz="1400" i="1" dirty="0" smtClean="0"/>
              <a:t> Своя игра, </a:t>
            </a:r>
            <a:r>
              <a:rPr lang="ru-RU" sz="1400" i="1" dirty="0" err="1" smtClean="0"/>
              <a:t>написанн</a:t>
            </a:r>
            <a:r>
              <a:rPr lang="en-US" sz="1400" i="1" dirty="0" err="1" smtClean="0"/>
              <a:t>ые</a:t>
            </a:r>
            <a:r>
              <a:rPr lang="ru-RU" sz="1400" i="1" dirty="0" smtClean="0"/>
              <a:t> на стрелке</a:t>
            </a:r>
            <a:r>
              <a:rPr lang="en-US" sz="1400" i="1" dirty="0" smtClean="0"/>
              <a:t>.</a:t>
            </a:r>
            <a:r>
              <a:rPr lang="ru-RU" sz="1400" i="1" dirty="0" smtClean="0"/>
              <a:t> </a:t>
            </a:r>
            <a:r>
              <a:rPr lang="hy-AM" sz="1400" i="1" dirty="0" smtClean="0"/>
              <a:t>н</a:t>
            </a:r>
            <a:r>
              <a:rPr lang="ru-RU" sz="1400" i="1" dirty="0" smtClean="0"/>
              <a:t>а вкладке Вставка нажмите </a:t>
            </a:r>
            <a:r>
              <a:rPr lang="ru-RU" sz="1400" i="1" dirty="0" err="1" smtClean="0"/>
              <a:t>Гиперссылк</a:t>
            </a:r>
            <a:r>
              <a:rPr lang="hy-AM" sz="1400" i="1" dirty="0" smtClean="0"/>
              <a:t>у и</a:t>
            </a:r>
          </a:p>
          <a:p>
            <a:pPr algn="just"/>
            <a:r>
              <a:rPr lang="ru-RU" sz="1400" i="1" dirty="0" smtClean="0"/>
              <a:t>на открытом окне найти </a:t>
            </a:r>
            <a:r>
              <a:rPr lang="hy-AM" sz="1400" i="1" dirty="0" smtClean="0"/>
              <a:t> файл </a:t>
            </a:r>
            <a:r>
              <a:rPr lang="ru-RU" sz="1400" i="1" dirty="0" smtClean="0"/>
              <a:t>игр</a:t>
            </a:r>
            <a:r>
              <a:rPr lang="hy-AM" sz="1400" i="1" dirty="0" smtClean="0"/>
              <a:t>ы</a:t>
            </a:r>
            <a:r>
              <a:rPr lang="ru-RU" sz="1400" i="1" dirty="0" smtClean="0"/>
              <a:t> в вашем компьютере</a:t>
            </a:r>
            <a:r>
              <a:rPr lang="hy-AM" sz="1400" i="1" dirty="0" smtClean="0"/>
              <a:t> и добавить</a:t>
            </a:r>
            <a:r>
              <a:rPr lang="ru-RU" sz="1400" i="1" dirty="0" smtClean="0"/>
              <a:t>)</a:t>
            </a:r>
            <a:r>
              <a:rPr lang="en-US" sz="1400" i="1" dirty="0" smtClean="0"/>
              <a:t>.</a:t>
            </a:r>
            <a:endParaRPr lang="hy-AM" sz="1400" i="1" dirty="0" smtClean="0"/>
          </a:p>
          <a:p>
            <a:pPr algn="just"/>
            <a:r>
              <a:rPr lang="ru-RU" sz="1400" i="1" dirty="0" smtClean="0"/>
              <a:t>Слайд игры «Своя игра» можете открыть и отдельно,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но</a:t>
            </a:r>
            <a:r>
              <a:rPr lang="ru-RU" sz="1400" i="1" dirty="0" smtClean="0"/>
              <a:t>, обязательно в полноэкранном режиме. Нажав на соответствующие кнопки,  </a:t>
            </a:r>
            <a:r>
              <a:rPr lang="ru-RU" sz="1400" i="1" dirty="0" err="1" smtClean="0"/>
              <a:t>откр</a:t>
            </a:r>
            <a:r>
              <a:rPr lang="en-US" sz="1400" i="1" dirty="0" err="1" smtClean="0"/>
              <a:t>ыва</a:t>
            </a:r>
            <a:r>
              <a:rPr lang="ru-RU" sz="1400" i="1" dirty="0" err="1" smtClean="0"/>
              <a:t>ется</a:t>
            </a:r>
            <a:r>
              <a:rPr lang="ru-RU" sz="1400" i="1" dirty="0" smtClean="0"/>
              <a:t> вопрос, далее можно открыть ответ  и </a:t>
            </a:r>
            <a:r>
              <a:rPr lang="en-US" sz="1400" i="1" dirty="0" err="1" smtClean="0"/>
              <a:t>верн</a:t>
            </a:r>
            <a:r>
              <a:rPr lang="ru-RU" sz="1400" i="1" dirty="0" err="1" smtClean="0"/>
              <a:t>уть</a:t>
            </a:r>
            <a:r>
              <a:rPr lang="en-US" sz="1400" i="1" dirty="0" err="1" smtClean="0"/>
              <a:t>ся</a:t>
            </a:r>
            <a:r>
              <a:rPr lang="ru-RU" sz="1400" i="1" dirty="0" smtClean="0"/>
              <a:t> к панели вопросов.</a:t>
            </a:r>
            <a:endParaRPr lang="hy-AM" sz="1400" i="1" dirty="0" smtClean="0"/>
          </a:p>
          <a:p>
            <a:pPr algn="just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829</Words>
  <Application>Microsoft Office PowerPoint</Application>
  <PresentationFormat>Произвольный</PresentationFormat>
  <Paragraphs>124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187</cp:revision>
  <cp:lastPrinted>2019-06-12T03:23:42Z</cp:lastPrinted>
  <dcterms:created xsi:type="dcterms:W3CDTF">2019-06-11T05:06:37Z</dcterms:created>
  <dcterms:modified xsi:type="dcterms:W3CDTF">2020-09-28T19:39:18Z</dcterms:modified>
</cp:coreProperties>
</file>