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439" r:id="rId3"/>
    <p:sldId id="444" r:id="rId4"/>
    <p:sldId id="427" r:id="rId5"/>
    <p:sldId id="430" r:id="rId6"/>
    <p:sldId id="431" r:id="rId7"/>
    <p:sldId id="436" r:id="rId8"/>
    <p:sldId id="443" r:id="rId9"/>
    <p:sldId id="437" r:id="rId10"/>
    <p:sldId id="445" r:id="rId1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8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00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lia Dobrolyubova" initials="YD" lastIdx="2" clrIdx="0">
    <p:extLst>
      <p:ext uri="{19B8F6BF-5375-455C-9EA6-DF929625EA0E}">
        <p15:presenceInfo xmlns:p15="http://schemas.microsoft.com/office/powerpoint/2012/main" xmlns="" userId="S-1-5-21-1431318575-2354909119-638224019-298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000099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6" autoAdjust="0"/>
    <p:restoredTop sz="87266" autoAdjust="0"/>
  </p:normalViewPr>
  <p:slideViewPr>
    <p:cSldViewPr snapToGrid="0">
      <p:cViewPr varScale="1">
        <p:scale>
          <a:sx n="66" d="100"/>
          <a:sy n="66" d="100"/>
        </p:scale>
        <p:origin x="-744" y="-102"/>
      </p:cViewPr>
      <p:guideLst>
        <p:guide orient="horz" pos="2118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-1668" y="-102"/>
      </p:cViewPr>
      <p:guideLst>
        <p:guide orient="horz" pos="2100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771E-502B-4D6D-86C2-B7254F656D24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7B1AA-4574-4822-8670-9389C2249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7800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4D50-9ABC-4242-8011-E3B5ED9AB960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1803-C899-49C7-9F38-712029D8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92896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Box 2"/>
          <p:cNvSpPr txBox="1"/>
          <p:nvPr/>
        </p:nvSpPr>
        <p:spPr>
          <a:xfrm>
            <a:off x="1008404" y="3734512"/>
            <a:ext cx="815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Редактируемый вариант предназначен для учителя.  Он позволяет модфицировать данный тест:изменять вопросы и ответы, добавлять или убирать вопросы.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312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17F-C026-4881-A223-8AF7B0B75E33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A0F-175B-4336-906A-943D7D7725F3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C375-0EDA-4992-BED2-51E43EB2E504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17F-C026-4881-A223-8AF7B0B75E3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08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C74-79D2-43F6-BAAA-8FD92E3645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723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7675-24E8-4497-87C0-8A495FC9D40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3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FE4D-77DD-4E3A-911D-2F27154EB75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700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BA34-965E-49F1-B348-D5B13542EB7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659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4FA6-34E4-457C-9882-FFFF0DE0C28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544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FB4-0A6E-41C9-A56A-562C9A376D4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00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CDD8-792D-4B85-92F6-C6B1C701A9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87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C74-79D2-43F6-BAAA-8FD92E364558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A6F4-0769-44A0-8831-B96821ECCF9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792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A0F-175B-4336-906A-943D7D7725F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591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C375-0EDA-4992-BED2-51E43EB2E50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46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7675-24E8-4497-87C0-8A495FC9D403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FE4D-77DD-4E3A-911D-2F27154EB75C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BA34-965E-49F1-B348-D5B13542EB7E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4FA6-34E4-457C-9882-FFFF0DE0C286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FB4-0A6E-41C9-A56A-562C9A376D4F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CDD8-792D-4B85-92F6-C6B1C701A996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A6F4-0769-44A0-8831-B96821ECCF9E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3BC2-583C-4C60-8F3B-746FC26DEDD3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3BC2-583C-4C60-8F3B-746FC26DEDD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08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quizizz.com/join?gc=417333&amp;source=liveDashboard" TargetMode="External"/><Relationship Id="rId5" Type="http://schemas.openxmlformats.org/officeDocument/2006/relationships/hyperlink" Target="https://quizizz.com/admin/quiz/5f26f26460da44001ba17e96/%D0%BC%D0%B8%D0%B3%D1%80%D0%B0%D1%86%D0%B8%D1%8F-%D0%BD%D0%B0%D1%81%D0%B5%D0%BB%D0%B5%D0%BD%D0%B8%D1%8F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3515" y="0"/>
            <a:ext cx="12265515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</a:t>
            </a:r>
            <a:r>
              <a:rPr lang="ru-RU" sz="1200" dirty="0" smtClean="0">
                <a:solidFill>
                  <a:schemeClr val="bg1"/>
                </a:solidFill>
              </a:rPr>
              <a:t>ООН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Users\user\Desktop\новый формат 2020_Climate Box_PPT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0772" y="414152"/>
            <a:ext cx="720003" cy="1133338"/>
          </a:xfrm>
          <a:prstGeom prst="rect">
            <a:avLst/>
          </a:prstGeom>
          <a:noFill/>
        </p:spPr>
      </p:pic>
      <p:pic>
        <p:nvPicPr>
          <p:cNvPr id="1028" name="Picture 4" descr="D:\Users\user\Desktop\новый формат 2020_Climate Box_PPT\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7267" y="885640"/>
            <a:ext cx="822534" cy="646277"/>
          </a:xfrm>
          <a:prstGeom prst="rect">
            <a:avLst/>
          </a:prstGeom>
          <a:noFill/>
        </p:spPr>
      </p:pic>
      <p:pic>
        <p:nvPicPr>
          <p:cNvPr id="10" name="Picture 4" descr="&lt;strong&gt;Флаг&lt;/strong&gt; Армении — Википедия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61" y="695357"/>
            <a:ext cx="1130400" cy="565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88273" y="2444671"/>
            <a:ext cx="557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Урок географии «Миграция населения»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69162" y="2868850"/>
            <a:ext cx="3542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Разработчики: </a:t>
            </a:r>
            <a:r>
              <a:rPr lang="en-US" sz="1200" i="1" dirty="0" smtClean="0">
                <a:solidFill>
                  <a:schemeClr val="bg1"/>
                </a:solidFill>
              </a:rPr>
              <a:t>Сирине </a:t>
            </a:r>
            <a:r>
              <a:rPr lang="en-US" sz="1200" i="1" dirty="0">
                <a:solidFill>
                  <a:schemeClr val="bg1"/>
                </a:solidFill>
              </a:rPr>
              <a:t>Косян, Армине Аршакян </a:t>
            </a:r>
            <a:r>
              <a:rPr lang="en-US" sz="1200" i="1" dirty="0" smtClean="0">
                <a:solidFill>
                  <a:schemeClr val="bg1"/>
                </a:solidFill>
              </a:rPr>
              <a:t>-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 smtClean="0">
                <a:solidFill>
                  <a:schemeClr val="bg1"/>
                </a:solidFill>
              </a:rPr>
              <a:t>учителя </a:t>
            </a:r>
            <a:r>
              <a:rPr lang="en-US" sz="1200" i="1" dirty="0">
                <a:solidFill>
                  <a:schemeClr val="bg1"/>
                </a:solidFill>
              </a:rPr>
              <a:t>географии, Армения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64" y="2169994"/>
            <a:ext cx="1982684" cy="1637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47086" y="915221"/>
            <a:ext cx="5907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2.2.1. ПРИМЕРЫ И ПЛАНЫ ТЕМАТИЧЕСКИХ И МЕЖДИСЦИПЛИНАРНЫХ УРОКОВ С ИСПОЛЬЗОВАНИЕМ УЧЕБНО-ИГРОВОГО ПОСОБИЯ «КЛИМАТИЧЕСКАЯ ШКАТУЛКА»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74342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2210"/>
            <a:ext cx="12194436" cy="1599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686" y="1770957"/>
            <a:ext cx="9402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b="1" dirty="0" smtClean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sz="2400" b="1" dirty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682" y="2266466"/>
            <a:ext cx="1069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130" y="4773477"/>
            <a:ext cx="10840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922" y="4316300"/>
            <a:ext cx="1067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IV. Вид и форма урока: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 marL="176213" indent="-176213"/>
            <a:r>
              <a:rPr lang="ru-RU" sz="1400" dirty="0" smtClean="0"/>
              <a:t>Изучение нового материала на осно</a:t>
            </a:r>
            <a:r>
              <a:rPr lang="ru-RU" sz="1400" dirty="0" smtClean="0">
                <a:sym typeface="+mn-ea"/>
              </a:rPr>
              <a:t>в</a:t>
            </a:r>
            <a:r>
              <a:rPr lang="ru-RU" sz="1400" dirty="0" smtClean="0"/>
              <a:t>е аналитического мышления</a:t>
            </a:r>
          </a:p>
          <a:p>
            <a:r>
              <a:rPr lang="ru-RU" sz="1400" b="1" dirty="0" smtClean="0"/>
              <a:t>Формы работы: </a:t>
            </a:r>
            <a:r>
              <a:rPr lang="ru-RU" sz="1400" dirty="0" smtClean="0"/>
              <a:t>фронтальный опрос</a:t>
            </a:r>
            <a:r>
              <a:rPr lang="en-US" sz="1400" dirty="0" smtClean="0"/>
              <a:t>, </a:t>
            </a:r>
            <a:r>
              <a:rPr lang="ru-RU" sz="1400" dirty="0" smtClean="0"/>
              <a:t>объяснение, работа в группах, беседа, выводы формул, работа с текстом</a:t>
            </a:r>
            <a:r>
              <a:rPr lang="ru-RU" sz="1600" dirty="0" smtClean="0"/>
              <a:t>.</a:t>
            </a:r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922" y="5207431"/>
            <a:ext cx="106163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Оборудование:</a:t>
            </a:r>
          </a:p>
          <a:p>
            <a:pPr lvl="0"/>
            <a:r>
              <a:rPr lang="ru-RU" sz="1400" dirty="0" smtClean="0"/>
              <a:t>Интеракти</a:t>
            </a:r>
            <a:r>
              <a:rPr lang="ru-RU" sz="1400" dirty="0" smtClean="0">
                <a:sym typeface="+mn-ea"/>
              </a:rPr>
              <a:t>в</a:t>
            </a:r>
            <a:r>
              <a:rPr lang="ru-RU" sz="1400" dirty="0" smtClean="0"/>
              <a:t>ная доска, компьютер,  листы самооценки,</a:t>
            </a:r>
            <a:r>
              <a:rPr lang="en-US" sz="1400" dirty="0" smtClean="0"/>
              <a:t> </a:t>
            </a:r>
            <a:r>
              <a:rPr lang="ru-RU" sz="1400" dirty="0" smtClean="0"/>
              <a:t>учебники, тетради, ручки, карандаши.</a:t>
            </a:r>
          </a:p>
          <a:p>
            <a:pPr lvl="0"/>
            <a:r>
              <a:rPr lang="ru-RU" sz="1400" dirty="0" smtClean="0"/>
              <a:t>Комплект учебно-игровых материалов «Климатическая шкатулка» (пособие и карта). </a:t>
            </a:r>
            <a:endParaRPr lang="ru-RU" sz="1400" b="1" dirty="0" smtClean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95" y="2645420"/>
            <a:ext cx="10755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III.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Задачи урока:</a:t>
            </a:r>
          </a:p>
          <a:p>
            <a:pPr lvl="0" algn="just">
              <a:buFontTx/>
              <a:buChar char="-"/>
            </a:pPr>
            <a:r>
              <a:rPr lang="ru-RU" sz="1400" dirty="0" smtClean="0">
                <a:cs typeface="Arial" panose="020B0604020202020204" pitchFamily="34" charset="0"/>
              </a:rPr>
              <a:t> Дать определение понятиям: миграция, иммиграция,  эмиграция,  беженцы, вынужденные переселенцы, эпизодические миграции. </a:t>
            </a:r>
          </a:p>
          <a:p>
            <a:pPr lvl="0" algn="just">
              <a:buFontTx/>
              <a:buChar char="-"/>
            </a:pPr>
            <a:r>
              <a:rPr lang="ru-RU" sz="1400" dirty="0" smtClean="0">
                <a:cs typeface="Arial" panose="020B0604020202020204" pitchFamily="34" charset="0"/>
              </a:rPr>
              <a:t> Выявить при</a:t>
            </a:r>
            <a:r>
              <a:rPr lang="ru-RU" sz="1400" dirty="0" smtClean="0">
                <a:cs typeface="Arial" panose="020B0604020202020204" pitchFamily="34" charset="0"/>
                <a:sym typeface="+mn-ea"/>
              </a:rPr>
              <a:t>ч</a:t>
            </a:r>
            <a:r>
              <a:rPr lang="ru-RU" sz="1400" dirty="0" smtClean="0">
                <a:cs typeface="Arial" panose="020B0604020202020204" pitchFamily="34" charset="0"/>
              </a:rPr>
              <a:t>ины миграции в современном мире, в том числе связанные с глобальным изменением климата, проблемы, возникающие при активной миграции населения и определить пути решения проблем. </a:t>
            </a:r>
          </a:p>
          <a:p>
            <a:pPr lvl="0" algn="just">
              <a:buFontTx/>
              <a:buChar char="-"/>
            </a:pPr>
            <a:r>
              <a:rPr lang="ru-RU" sz="1400" dirty="0" smtClean="0">
                <a:cs typeface="Arial" panose="020B0604020202020204" pitchFamily="34" charset="0"/>
              </a:rPr>
              <a:t> Воспитывать культуру общения, активную гражданскую позицию, уважительное отношение к представителям других национальностей и беженцам, бережно</a:t>
            </a:r>
            <a:r>
              <a:rPr lang="en-US" sz="1400" dirty="0" smtClean="0">
                <a:cs typeface="Arial" panose="020B0604020202020204" pitchFamily="34" charset="0"/>
              </a:rPr>
              <a:t>е</a:t>
            </a:r>
            <a:r>
              <a:rPr lang="ru-RU" sz="1400" dirty="0" smtClean="0">
                <a:cs typeface="Arial" panose="020B0604020202020204" pitchFamily="34" charset="0"/>
              </a:rPr>
              <a:t> </a:t>
            </a:r>
            <a:r>
              <a:rPr lang="ru-RU" sz="1400" dirty="0" smtClean="0">
                <a:cs typeface="Arial" panose="020B0604020202020204" pitchFamily="34" charset="0"/>
                <a:sym typeface="+mn-ea"/>
              </a:rPr>
              <a:t>отношения к природе.</a:t>
            </a:r>
            <a:endParaRPr lang="ru-RU" sz="1400" dirty="0" smtClean="0"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926" y="1820012"/>
            <a:ext cx="8695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Цели урока:</a:t>
            </a:r>
          </a:p>
          <a:p>
            <a:r>
              <a:rPr lang="ru-RU" sz="1400" dirty="0" smtClean="0"/>
              <a:t>Изучить особенности миграций населения, понять причины миграции населения, в том числе связанные с глобальным изменением климата.</a:t>
            </a:r>
          </a:p>
          <a:p>
            <a:endParaRPr lang="ru-RU" sz="1400" dirty="0" smtClean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634" y="1395554"/>
            <a:ext cx="1035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Тема урока: «Миграция населения»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3499" y="1176822"/>
            <a:ext cx="15303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554133" y="6417730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707" y="-165973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2733868"/>
              </p:ext>
            </p:extLst>
          </p:nvPr>
        </p:nvGraphicFramePr>
        <p:xfrm>
          <a:off x="242579" y="1609418"/>
          <a:ext cx="11556162" cy="4709388"/>
        </p:xfrm>
        <a:graphic>
          <a:graphicData uri="http://schemas.openxmlformats.org/drawingml/2006/table">
            <a:tbl>
              <a:tblPr/>
              <a:tblGrid>
                <a:gridCol w="5660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95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4289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1.Организационный </a:t>
                      </a:r>
                      <a:r>
                        <a:rPr lang="ru-RU" sz="1600" b="1" i="0" dirty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момент. </a:t>
                      </a:r>
                      <a:endParaRPr lang="ru-RU" sz="1600" b="1" i="0" dirty="0" smtClean="0">
                        <a:solidFill>
                          <a:srgbClr val="0070C0"/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7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203">
                <a:tc>
                  <a:txBody>
                    <a:bodyPr/>
                    <a:lstStyle/>
                    <a:p>
                      <a:pPr marL="179388" indent="0" algn="l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класса, приветствие учащихся.</a:t>
                      </a:r>
                      <a:endParaRPr lang="en-US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latin typeface="Sylfaen"/>
                          <a:ea typeface="Sylfaen"/>
                          <a:cs typeface="Sylfaen"/>
                          <a:sym typeface="Sylfaen"/>
                        </a:defRPr>
                      </a:pPr>
                      <a:r>
                        <a:rPr lang="ru-RU" sz="1400" b="0" i="0" u="none" strike="noStrike" kern="1200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Gill Sans MT"/>
                        </a:rPr>
                        <a:t>Приветствие учителя, рассаживание по местам, подготовка рабочих мест.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3683">
                <a:tc gridSpan="2">
                  <a:txBody>
                    <a:bodyPr/>
                    <a:lstStyle/>
                    <a:p>
                      <a:pPr marL="179388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Проверка домашнего задания.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latin typeface="Sylfaen"/>
                          <a:ea typeface="Sylfaen"/>
                          <a:cs typeface="Sylfaen"/>
                          <a:sym typeface="Sylfaen"/>
                        </a:defRPr>
                      </a:pPr>
                      <a:endParaRPr lang="ru-RU" sz="1400" b="0" i="0" u="none" strike="noStrike" kern="1200" cap="none" spc="0" baseline="0" dirty="0" smtClean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Gill Sans MT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7049">
                <a:tc>
                  <a:txBody>
                    <a:bodyPr/>
                    <a:lstStyle/>
                    <a:p>
                      <a:pPr marL="179388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проводит фронтальный опрос из предыдущих тем:</a:t>
                      </a:r>
                    </a:p>
                    <a:p>
                      <a:pPr marL="179388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 каких  странах наибольшая численность населения?</a:t>
                      </a:r>
                    </a:p>
                    <a:p>
                      <a:pPr marL="179388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 в каких наибольшая плотность населения?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indent="-809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latin typeface="Sylfaen"/>
                          <a:ea typeface="Sylfaen"/>
                          <a:cs typeface="Sylfaen"/>
                          <a:sym typeface="Sylfaen"/>
                        </a:defRPr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ченики отвеча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ют на вопросы.</a:t>
                      </a:r>
                    </a:p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latin typeface="Sylfaen"/>
                          <a:ea typeface="Sylfaen"/>
                          <a:cs typeface="Sylfaen"/>
                          <a:sym typeface="Sylfaen"/>
                        </a:defRPr>
                      </a:pPr>
                      <a:endParaRPr lang="ru-RU" sz="1400" b="0" i="0" u="none" strike="noStrike" kern="1200" cap="none" spc="0" baseline="0" dirty="0" smtClean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Gill Sans MT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203">
                <a:tc gridSpan="2">
                  <a:txBody>
                    <a:bodyPr/>
                    <a:lstStyle/>
                    <a:p>
                      <a:pPr marL="179388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3. Актуализация знаний.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latin typeface="Sylfaen"/>
                          <a:ea typeface="Sylfaen"/>
                          <a:cs typeface="Sylfaen"/>
                          <a:sym typeface="Sylfaen"/>
                        </a:defRPr>
                      </a:pPr>
                      <a:endParaRPr lang="ru-RU" sz="1400" b="0" i="0" u="none" strike="noStrike" kern="1200" cap="none" spc="0" baseline="0" dirty="0" smtClean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Gill Sans MT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54098">
                <a:tc>
                  <a:txBody>
                    <a:bodyPr/>
                    <a:lstStyle/>
                    <a:p>
                      <a:pPr marL="1778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Сообщение темы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целей урока.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Мотивация урока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и психологическая подготовка к изучению нового материала.</a:t>
                      </a:r>
                    </a:p>
                    <a:p>
                      <a:pPr marL="9525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вы думаете,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каковы причины неравномерного размещения населения?</a:t>
                      </a:r>
                      <a:endParaRPr lang="en-US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525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Могут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 климатические условия влиять на неравнамерное размещени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населения? 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Каким образом?</a:t>
                      </a:r>
                      <a:endParaRPr lang="en-US" sz="1400" b="0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latin typeface="Sylfaen"/>
                          <a:ea typeface="Sylfaen"/>
                          <a:cs typeface="Sylfaen"/>
                          <a:sym typeface="Sylfaen"/>
                        </a:defRPr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ченики отвеча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ют на вопросы.</a:t>
                      </a:r>
                    </a:p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latin typeface="Sylfaen"/>
                          <a:ea typeface="Sylfaen"/>
                          <a:cs typeface="Sylfaen"/>
                          <a:sym typeface="Sylfaen"/>
                        </a:defRPr>
                      </a:pPr>
                      <a:endParaRPr lang="ru-RU" sz="1400" b="0" i="0" u="none" strike="noStrike" kern="1200" cap="none" spc="0" baseline="0" dirty="0" smtClean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Gill Sans MT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54133" y="6417730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6998613"/>
              </p:ext>
            </p:extLst>
          </p:nvPr>
        </p:nvGraphicFramePr>
        <p:xfrm>
          <a:off x="498824" y="2064844"/>
          <a:ext cx="6120339" cy="2424520"/>
        </p:xfrm>
        <a:graphic>
          <a:graphicData uri="http://schemas.openxmlformats.org/drawingml/2006/table">
            <a:tbl>
              <a:tblPr/>
              <a:tblGrid>
                <a:gridCol w="6120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2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i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4. План урока. Изучаемые вопросы</a:t>
                      </a:r>
                      <a:r>
                        <a:rPr lang="ru-RU" sz="1600" b="1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(по учебнику).</a:t>
                      </a:r>
                      <a:endParaRPr lang="ru-RU" sz="1600" b="1" i="0" dirty="0" smtClean="0">
                        <a:solidFill>
                          <a:srgbClr val="0070C0"/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Классификация миграционного движения, основные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понятия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виды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Причины миграции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н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ациональные, религиозные,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кологические,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климатические,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экономические, политические.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dirty="0" smtClean="0">
                          <a:cs typeface="Arial" panose="020B0604020202020204" pitchFamily="34" charset="0"/>
                        </a:rPr>
                        <a:t>роблемы, возникающие при активной миграции населения и пути решение проблем.</a:t>
                      </a: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312" y="4549105"/>
            <a:ext cx="19812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Users\user\Desktop\фото през. уроки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7042" y="1724192"/>
            <a:ext cx="5369422" cy="4144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4133" y="6417730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9324077"/>
              </p:ext>
            </p:extLst>
          </p:nvPr>
        </p:nvGraphicFramePr>
        <p:xfrm>
          <a:off x="455690" y="1877775"/>
          <a:ext cx="11197594" cy="4463648"/>
        </p:xfrm>
        <a:graphic>
          <a:graphicData uri="http://schemas.openxmlformats.org/drawingml/2006/table">
            <a:tbl>
              <a:tblPr/>
              <a:tblGrid>
                <a:gridCol w="11212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32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43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87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b="1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по плану урока.</a:t>
                      </a:r>
                      <a:endParaRPr lang="ru-RU" sz="1400" b="1" i="0" dirty="0" smtClean="0">
                        <a:solidFill>
                          <a:srgbClr val="0070C0"/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Материалы из «Климатической шкатулки»: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номер и название раздела (подраздела)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Классификация миграционного движения, основные понятия и виды  миграции (объясняет учитель).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2.10. | Как изменения климата влияют на… социальные проблемы.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55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baseline="0" dirty="0" smtClean="0">
                        <a:solidFill>
                          <a:srgbClr val="0070C0"/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Причины миграции: национальные, религиозные, экологические, климатические, экономические, политические.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Группа, обсуждающая климатическую миграцию, использует пособие, карту 2.10.5  и плакат «Последствия</a:t>
                      </a:r>
                      <a:r>
                        <a:rPr lang="ru-RU" alt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alt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зменения климата». Работа с картой. Определить на карте регионы, из которых происходит миграция.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dirty="0" smtClean="0">
                        <a:solidFill>
                          <a:srgbClr val="003399"/>
                        </a:solidFill>
                        <a:latin typeface="+mn-lt"/>
                        <a:ea typeface="Microsoft JhengHei UI" panose="020B0604030504040204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altLang="ru-RU" sz="1400" b="0" dirty="0" smtClean="0">
                        <a:solidFill>
                          <a:srgbClr val="003399"/>
                        </a:solidFill>
                        <a:latin typeface="+mn-lt"/>
                        <a:ea typeface="Microsoft JhengHei UI" panose="020B0604030504040204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altLang="ru-RU" sz="1400" b="0" dirty="0" smtClean="0">
                        <a:solidFill>
                          <a:schemeClr val="tx1"/>
                        </a:solidFill>
                        <a:latin typeface="+mn-lt"/>
                        <a:ea typeface="Microsoft JhengHei UI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3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роблемы, возникающие при активной миграции населения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 и пути их решения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Класс делится на 6 групп для обсуждения основных причин миграции: национальные, религиозные, экологические, климатические,  экономические, политические.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Каждая группа готовит одну  из причин в течение 10 минут. Ученики пользуются учебником, картой и комплектом «Климатическая шкатулка».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Затем каждой группе дается 3  минуты для представления.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92" y="1575466"/>
            <a:ext cx="2579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ea typeface="Times New Roman" panose="02020603050405020304"/>
                <a:cs typeface="Times New Roman" panose="02020603050405020304" pitchFamily="18" charset="0"/>
              </a:rPr>
              <a:t>5. Основная часть:</a:t>
            </a:r>
          </a:p>
        </p:txBody>
      </p:sp>
      <p:pic>
        <p:nvPicPr>
          <p:cNvPr id="2050" name="Picture 2" descr="D:\Users\user\Desktop\фото през. уроки\01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69" y="4072597"/>
            <a:ext cx="2617333" cy="21914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4133" y="6417730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889" y="1934944"/>
            <a:ext cx="623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VII. Закрепление материала – з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адача и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обсуждение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889" y="2416974"/>
            <a:ext cx="10912840" cy="253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ea typeface="Microsoft JhengHei UI" panose="020B0604030504040204" charset="-120"/>
                <a:cs typeface="Times New Roman" panose="02020603050405020304" pitchFamily="18" charset="0"/>
              </a:rPr>
              <a:t>1. 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ea typeface="Microsoft JhengHei UI" panose="020B0604030504040204" charset="-120"/>
                <a:cs typeface="Times New Roman" panose="02020603050405020304" pitchFamily="18" charset="0"/>
              </a:rPr>
              <a:t>Обсуждение  вопроса: </a:t>
            </a:r>
          </a:p>
          <a:p>
            <a:pPr lvl="0">
              <a:lnSpc>
                <a:spcPct val="115000"/>
              </a:lnSpc>
              <a:defRPr/>
            </a:pPr>
            <a:r>
              <a:rPr lang="en-US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Какие  страны могут быть или уже подвержены  климатической миграции?</a:t>
            </a:r>
            <a:r>
              <a:rPr lang="ru-RU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 </a:t>
            </a:r>
          </a:p>
          <a:p>
            <a:pPr marL="457200" lvl="0" indent="-457200">
              <a:lnSpc>
                <a:spcPct val="115000"/>
              </a:lnSpc>
              <a:defRPr/>
            </a:pPr>
            <a:endParaRPr lang="ru-RU" b="1" dirty="0" smtClean="0">
              <a:solidFill>
                <a:srgbClr val="003399"/>
              </a:solidFill>
              <a:latin typeface="Arial Narrow" pitchFamily="34" charset="0"/>
              <a:ea typeface="Microsoft JhengHei UI" panose="020B0604030504040204" charset="-12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defRPr/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ea typeface="Microsoft JhengHei UI" panose="020B0604030504040204" charset="-120"/>
                <a:cs typeface="Times New Roman" panose="02020603050405020304" pitchFamily="18" charset="0"/>
              </a:rPr>
              <a:t>2. 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ea typeface="Microsoft JhengHei UI" panose="020B0604030504040204" charset="-120"/>
                <a:cs typeface="Times New Roman" panose="02020603050405020304" pitchFamily="18" charset="0"/>
              </a:rPr>
              <a:t>Задача:</a:t>
            </a:r>
          </a:p>
          <a:p>
            <a:pPr lvl="0">
              <a:lnSpc>
                <a:spcPct val="115000"/>
              </a:lnSpc>
              <a:defRPr/>
            </a:pPr>
            <a:r>
              <a:rPr lang="en-US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Население страны  6</a:t>
            </a:r>
            <a:r>
              <a:rPr lang="ru-RU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мл</a:t>
            </a:r>
            <a:r>
              <a:rPr lang="ru-RU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н</a:t>
            </a:r>
            <a:r>
              <a:rPr lang="en-US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 человек.</a:t>
            </a:r>
            <a:endParaRPr lang="en-US" sz="1400" dirty="0" smtClean="0">
              <a:ea typeface="Microsoft JhengHei UI" panose="020B0604030504040204" charset="-12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defRPr/>
            </a:pPr>
            <a:r>
              <a:rPr lang="ru-RU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Е</a:t>
            </a:r>
            <a:r>
              <a:rPr lang="en-US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сте</a:t>
            </a:r>
            <a:r>
              <a:rPr lang="ru-RU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с</a:t>
            </a:r>
            <a:r>
              <a:rPr lang="en-US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твенный прирост населен</a:t>
            </a:r>
            <a:r>
              <a:rPr lang="en-US" sz="1400" dirty="0">
                <a:ea typeface="Microsoft JhengHei UI" panose="020B0604030504040204" charset="-120"/>
                <a:cs typeface="Times New Roman" panose="02020603050405020304" pitchFamily="18" charset="0"/>
              </a:rPr>
              <a:t>и</a:t>
            </a:r>
            <a:r>
              <a:rPr lang="en-US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я  0,8%</a:t>
            </a:r>
            <a:r>
              <a:rPr lang="ru-RU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 в год</a:t>
            </a:r>
            <a:r>
              <a:rPr lang="en-US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  <a:defRPr/>
            </a:pPr>
            <a:r>
              <a:rPr lang="en-US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Какой будет численность населения страны</a:t>
            </a:r>
            <a:r>
              <a:rPr lang="en-US" sz="1400" dirty="0">
                <a:ea typeface="Microsoft JhengHei UI" panose="020B0604030504040204" charset="-12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через год</a:t>
            </a:r>
            <a:r>
              <a:rPr lang="en-US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 если </a:t>
            </a:r>
            <a:r>
              <a:rPr lang="en-US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эмиграция</a:t>
            </a:r>
            <a:r>
              <a:rPr lang="ru-RU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 составила </a:t>
            </a:r>
            <a:r>
              <a:rPr lang="en-US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 7000 человек, а иммиграция 12000 человек</a:t>
            </a:r>
            <a:r>
              <a:rPr lang="ru-RU" sz="1400" dirty="0" smtClean="0">
                <a:ea typeface="Microsoft JhengHei UI" panose="020B0604030504040204" charset="-120"/>
                <a:cs typeface="Times New Roman" panose="02020603050405020304" pitchFamily="18" charset="0"/>
              </a:rPr>
              <a:t> в год.</a:t>
            </a:r>
            <a:endParaRPr lang="en-US" sz="1400" dirty="0" smtClean="0">
              <a:ea typeface="Microsoft JhengHei UI" panose="020B0604030504040204" charset="-12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defRPr/>
            </a:pPr>
            <a:endParaRPr lang="en-US" sz="1400" dirty="0">
              <a:ea typeface="Microsoft JhengHei UI" panose="020B0604030504040204" charset="-12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743" y="4662198"/>
            <a:ext cx="1082267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Решение задачи: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US" sz="1400" dirty="0" smtClean="0"/>
              <a:t>6000000 х 0,8% / 100 </a:t>
            </a:r>
            <a:r>
              <a:rPr lang="ru-RU" sz="1400" dirty="0" smtClean="0"/>
              <a:t>= 48000 человек 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ru-RU" sz="1400" dirty="0" smtClean="0"/>
              <a:t>6000000+48000=6048000 человек  </a:t>
            </a:r>
            <a:r>
              <a:rPr lang="en-US" sz="1400" dirty="0" smtClean="0"/>
              <a:t>(путем  </a:t>
            </a:r>
            <a:r>
              <a:rPr lang="ru-RU" sz="1400" dirty="0" smtClean="0"/>
              <a:t>естественн</a:t>
            </a:r>
            <a:r>
              <a:rPr lang="en-US" sz="1400" dirty="0" smtClean="0"/>
              <a:t>ого</a:t>
            </a:r>
            <a:r>
              <a:rPr lang="ru-RU" sz="1400" dirty="0" smtClean="0"/>
              <a:t> прироста населения)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ru-RU" sz="1400" dirty="0" smtClean="0"/>
              <a:t>6048000-7000+12000= 6053000 человек  </a:t>
            </a:r>
            <a:r>
              <a:rPr lang="en-US" sz="1400" dirty="0" smtClean="0"/>
              <a:t>(</a:t>
            </a:r>
            <a:r>
              <a:rPr lang="ru-RU" sz="1400" dirty="0" smtClean="0"/>
              <a:t>численность населения через год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554133" y="6417730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5526" y="1782040"/>
            <a:ext cx="1488026" cy="2229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889" y="1882610"/>
            <a:ext cx="596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VII. Закрепление материала –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э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лектронный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тест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889" y="2542134"/>
            <a:ext cx="109128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Электронный тест / проверка знаний</a:t>
            </a:r>
          </a:p>
          <a:p>
            <a:endParaRPr lang="ru-RU" sz="1400" dirty="0" smtClean="0"/>
          </a:p>
          <a:p>
            <a:r>
              <a:rPr lang="ru-RU" sz="1400" dirty="0" smtClean="0"/>
              <a:t>Редактируемый вариант для учителя</a:t>
            </a:r>
          </a:p>
          <a:p>
            <a:r>
              <a:rPr lang="en-US" sz="1400" dirty="0">
                <a:hlinkClick r:id="rId5"/>
              </a:rPr>
              <a:t>https://quizizz.com/admin/quiz/5f26f26460da44001ba17e96/%D0%BC%D0%B8%D0%B3%D1%80%D0%B0%D1%86%D0%B8%D1%8F-%</a:t>
            </a:r>
            <a:r>
              <a:rPr lang="en-US" sz="1400" dirty="0" smtClean="0">
                <a:hlinkClick r:id="rId5"/>
              </a:rPr>
              <a:t>D0%BD%D0%B0%D1%81%D0%B5%D0%BB%D0%B5%D0%BD%D0%B8%D1%8F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Игровой </a:t>
            </a:r>
            <a:r>
              <a:rPr lang="ru-RU" sz="1400" dirty="0"/>
              <a:t>вариант для </a:t>
            </a:r>
            <a:r>
              <a:rPr lang="ru-RU" sz="1400" dirty="0" smtClean="0"/>
              <a:t>учеников</a:t>
            </a:r>
          </a:p>
          <a:p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quizizz.com/join?gc=417333&amp;source=liveDashboard</a:t>
            </a:r>
            <a:endParaRPr lang="ru-RU" sz="1400" dirty="0" smtClean="0"/>
          </a:p>
          <a:p>
            <a:endParaRPr lang="ru-RU" sz="14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554133" y="6417730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7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738" y="4647024"/>
            <a:ext cx="1982595" cy="171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99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365" y="1466744"/>
            <a:ext cx="70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VIII.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Итог урока. (Рефлексия).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8928" y="1858655"/>
            <a:ext cx="6513254" cy="136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400" b="1" dirty="0" smtClean="0">
                <a:solidFill>
                  <a:srgbClr val="0070C0"/>
                </a:solidFill>
                <a:ea typeface="Microsoft JhengHei UI" panose="020B0604030504040204" charset="-120"/>
              </a:rPr>
              <a:t>Вопросы учителя:</a:t>
            </a:r>
            <a:endParaRPr lang="ru-RU" sz="1400" dirty="0">
              <a:solidFill>
                <a:srgbClr val="0070C0"/>
              </a:solidFill>
            </a:endParaRPr>
          </a:p>
          <a:p>
            <a:pPr lvl="0">
              <a:lnSpc>
                <a:spcPct val="115000"/>
              </a:lnSpc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Како</a:t>
            </a:r>
            <a:r>
              <a:rPr lang="en-US" sz="1400" dirty="0" smtClean="0">
                <a:solidFill>
                  <a:prstClr val="black"/>
                </a:solidFill>
              </a:rPr>
              <a:t>й</a:t>
            </a:r>
            <a:r>
              <a:rPr lang="ru-RU" sz="1400" dirty="0" smtClean="0">
                <a:solidFill>
                  <a:prstClr val="black"/>
                </a:solidFill>
              </a:rPr>
              <a:t> вид </a:t>
            </a:r>
            <a:r>
              <a:rPr lang="ru-RU" sz="1400" dirty="0">
                <a:solidFill>
                  <a:prstClr val="black"/>
                </a:solidFill>
              </a:rPr>
              <a:t>миграция </a:t>
            </a:r>
            <a:r>
              <a:rPr lang="ru-RU" sz="1400" dirty="0" smtClean="0">
                <a:solidFill>
                  <a:prstClr val="black"/>
                </a:solidFill>
              </a:rPr>
              <a:t>актуален для нашей </a:t>
            </a:r>
            <a:r>
              <a:rPr lang="ru-RU" sz="1400" dirty="0">
                <a:solidFill>
                  <a:prstClr val="black"/>
                </a:solidFill>
              </a:rPr>
              <a:t>страны?</a:t>
            </a:r>
            <a:endParaRPr lang="en-US" sz="1400" dirty="0">
              <a:solidFill>
                <a:prstClr val="black"/>
              </a:solidFill>
            </a:endParaRPr>
          </a:p>
          <a:p>
            <a:pPr lvl="0">
              <a:lnSpc>
                <a:spcPct val="115000"/>
              </a:lnSpc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Может </a:t>
            </a:r>
            <a:r>
              <a:rPr lang="en-US" sz="1400" dirty="0" smtClean="0">
                <a:solidFill>
                  <a:prstClr val="black"/>
                </a:solidFill>
              </a:rPr>
              <a:t>ли </a:t>
            </a:r>
            <a:r>
              <a:rPr lang="en-US" sz="1400" dirty="0">
                <a:solidFill>
                  <a:prstClr val="black"/>
                </a:solidFill>
              </a:rPr>
              <a:t>у </a:t>
            </a:r>
            <a:r>
              <a:rPr lang="ru-RU" sz="1400" dirty="0" smtClean="0">
                <a:solidFill>
                  <a:prstClr val="black"/>
                </a:solidFill>
              </a:rPr>
              <a:t>нас в стране быть климатическая миграция? Обоснуйте ответ.</a:t>
            </a:r>
            <a:endParaRPr lang="ru-RU" sz="1400" dirty="0" smtClean="0">
              <a:solidFill>
                <a:schemeClr val="accent1"/>
              </a:solidFill>
              <a:ea typeface="Microsoft JhengHei UI" panose="020B0604030504040204" charset="-120"/>
            </a:endParaRPr>
          </a:p>
          <a:p>
            <a:pPr algn="just"/>
            <a:r>
              <a:rPr lang="ru-RU" sz="1400" dirty="0" smtClean="0"/>
              <a:t>Что </a:t>
            </a:r>
            <a:r>
              <a:rPr lang="ru-RU" sz="1400" dirty="0"/>
              <a:t>на сегодняшнем уроке заинтересовало вас больше всего</a:t>
            </a:r>
            <a:r>
              <a:rPr lang="ru-RU" sz="1400" dirty="0" smtClean="0"/>
              <a:t>?</a:t>
            </a:r>
            <a:endParaRPr lang="en-US" sz="1400" dirty="0" smtClean="0"/>
          </a:p>
          <a:p>
            <a:endParaRPr lang="ru-RU" dirty="0" smtClean="0">
              <a:solidFill>
                <a:schemeClr val="accent1"/>
              </a:solidFill>
              <a:ea typeface="Microsoft JhengHei UI" panose="020B0604030504040204" charset="-12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216" y="1921735"/>
            <a:ext cx="5683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1"/>
              </a:solidFill>
              <a:ea typeface="Microsoft JhengHei UI" panose="020B0604030504040204" charset="-120"/>
            </a:endParaRPr>
          </a:p>
          <a:p>
            <a:endParaRPr lang="en-US" altLang="ru-RU" sz="2000" dirty="0" smtClean="0">
              <a:ea typeface="Microsoft JhengHei UI" panose="020B0604030504040204" charset="-120"/>
            </a:endParaRPr>
          </a:p>
          <a:p>
            <a:endParaRPr lang="en-US" altLang="ru-RU" sz="2000" dirty="0" smtClean="0">
              <a:ea typeface="Microsoft JhengHei UI" panose="020B0604030504040204" charset="-12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6776" y="3251364"/>
            <a:ext cx="6954897" cy="172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IX. </a:t>
            </a:r>
            <a:r>
              <a:rPr lang="en-US" b="1" dirty="0" err="1" smtClean="0">
                <a:solidFill>
                  <a:srgbClr val="0070C0"/>
                </a:solidFill>
                <a:latin typeface="Arial Narrow" pitchFamily="34" charset="0"/>
              </a:rPr>
              <a:t>Домашнее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 Narrow" pitchFamily="34" charset="0"/>
              </a:rPr>
              <a:t>задание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.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  </a:t>
            </a:r>
            <a:endParaRPr lang="ru-RU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lvl="0">
              <a:lnSpc>
                <a:spcPct val="115000"/>
              </a:lnSpc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Задание из </a:t>
            </a:r>
            <a:r>
              <a:rPr lang="ru-RU" sz="1400" b="1" dirty="0" smtClean="0">
                <a:solidFill>
                  <a:srgbClr val="0070C0"/>
                </a:solidFill>
              </a:rPr>
              <a:t>«</a:t>
            </a:r>
            <a:r>
              <a:rPr lang="en-US" sz="1400" b="1" dirty="0" smtClean="0">
                <a:solidFill>
                  <a:srgbClr val="0070C0"/>
                </a:solidFill>
              </a:rPr>
              <a:t>К</a:t>
            </a:r>
            <a:r>
              <a:rPr lang="ru-RU" sz="1400" b="1" dirty="0" smtClean="0">
                <a:solidFill>
                  <a:srgbClr val="0070C0"/>
                </a:solidFill>
              </a:rPr>
              <a:t>лиматической шкатулки»</a:t>
            </a:r>
            <a:r>
              <a:rPr lang="en-US" sz="1400" b="1" dirty="0" smtClean="0">
                <a:solidFill>
                  <a:srgbClr val="0070C0"/>
                </a:solidFill>
              </a:rPr>
              <a:t>: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lvl="0" algn="just">
              <a:lnSpc>
                <a:spcPct val="115000"/>
              </a:lnSpc>
              <a:defRPr/>
            </a:pPr>
            <a:r>
              <a:rPr lang="ru-RU" sz="1400" dirty="0" smtClean="0"/>
              <a:t>Представьте</a:t>
            </a:r>
            <a:r>
              <a:rPr lang="ru-RU" sz="1400" dirty="0"/>
              <a:t>, что </a:t>
            </a:r>
            <a:r>
              <a:rPr lang="ru-RU" sz="1400" dirty="0" smtClean="0"/>
              <a:t>Вы </a:t>
            </a:r>
            <a:r>
              <a:rPr lang="ru-RU" sz="1400" dirty="0"/>
              <a:t>работаете в международном </a:t>
            </a:r>
            <a:r>
              <a:rPr lang="ru-RU" sz="1400" dirty="0" smtClean="0"/>
              <a:t>фонде, который </a:t>
            </a:r>
            <a:r>
              <a:rPr lang="ru-RU" sz="1400" dirty="0"/>
              <a:t>выделяет деньги на проекты по борьбе с </a:t>
            </a:r>
            <a:r>
              <a:rPr lang="ru-RU" sz="1400" dirty="0" smtClean="0"/>
              <a:t>последствиями </a:t>
            </a:r>
            <a:r>
              <a:rPr lang="ru-RU" sz="1400" dirty="0"/>
              <a:t>изменения климата. Какие проекты помощи </a:t>
            </a:r>
            <a:r>
              <a:rPr lang="ru-RU" sz="1400" dirty="0" smtClean="0"/>
              <a:t>бедным </a:t>
            </a:r>
            <a:r>
              <a:rPr lang="ru-RU" sz="1400" dirty="0"/>
              <a:t>странам вы бы профинансировали в первую очередь</a:t>
            </a:r>
            <a:r>
              <a:rPr lang="ru-RU" sz="1400" dirty="0" smtClean="0"/>
              <a:t>? Подготовить сообщение. 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Users\user\Desktop\фото през. уроки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3681" y="1870116"/>
            <a:ext cx="3905031" cy="3166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54133" y="6417730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8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01142" cy="43919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</a:t>
            </a:r>
            <a:r>
              <a:rPr lang="ru-RU" sz="1200" dirty="0" smtClean="0">
                <a:solidFill>
                  <a:schemeClr val="bg1"/>
                </a:solidFill>
              </a:rPr>
              <a:t>ООН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10100422" y="5274355"/>
            <a:ext cx="1758250" cy="1146378"/>
            <a:chOff x="10229918" y="504723"/>
            <a:chExt cx="1758250" cy="11463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65297" y="504723"/>
              <a:ext cx="722871" cy="113785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29918" y="914844"/>
              <a:ext cx="937054" cy="73625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514600" y="169419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СПАСИБО ЗА ВНИМАНИЕ!</a:t>
            </a:r>
            <a:endParaRPr lang="ru-RU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5944</TotalTime>
  <Words>798</Words>
  <Application>Microsoft Office PowerPoint</Application>
  <PresentationFormat>Произвольный</PresentationFormat>
  <Paragraphs>104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Wellington-Moore</dc:creator>
  <cp:lastModifiedBy>Пользователь Windows</cp:lastModifiedBy>
  <cp:revision>213</cp:revision>
  <cp:lastPrinted>2019-06-12T03:23:00Z</cp:lastPrinted>
  <dcterms:created xsi:type="dcterms:W3CDTF">2019-06-11T05:06:00Z</dcterms:created>
  <dcterms:modified xsi:type="dcterms:W3CDTF">2020-09-28T19:41:39Z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1033-11.2.0.9260</vt:lpwstr>
  </property>
</Properties>
</file>