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39" r:id="rId2"/>
    <p:sldId id="426" r:id="rId3"/>
    <p:sldId id="427" r:id="rId4"/>
    <p:sldId id="430" r:id="rId5"/>
    <p:sldId id="431" r:id="rId6"/>
    <p:sldId id="433" r:id="rId7"/>
    <p:sldId id="435" r:id="rId8"/>
    <p:sldId id="436" r:id="rId9"/>
    <p:sldId id="438" r:id="rId10"/>
    <p:sldId id="437" r:id="rId11"/>
    <p:sldId id="440" r:id="rId1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lia Dobrolyubova" initials="YD" lastIdx="3" clrIdx="0">
    <p:extLst>
      <p:ext uri="{19B8F6BF-5375-455C-9EA6-DF929625EA0E}">
        <p15:presenceInfo xmlns="" xmlns:p15="http://schemas.microsoft.com/office/powerpoint/2012/main" userId="S-1-5-21-1431318575-2354909119-638224019-2981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99"/>
    <a:srgbClr val="000099"/>
    <a:srgbClr val="CC0000"/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06" autoAdjust="0"/>
    <p:restoredTop sz="96442" autoAdjust="0"/>
  </p:normalViewPr>
  <p:slideViewPr>
    <p:cSldViewPr snapToGrid="0">
      <p:cViewPr varScale="1">
        <p:scale>
          <a:sx n="63" d="100"/>
          <a:sy n="63" d="100"/>
        </p:scale>
        <p:origin x="-864" y="-108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E771E-502B-4D6D-86C2-B7254F656D24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7B1AA-4574-4822-8670-9389C2249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51050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14D50-9ABC-4242-8011-E3B5ED9AB960}" type="datetimeFigureOut">
              <a:rPr lang="en-GB" smtClean="0"/>
              <a:pPr/>
              <a:t>28/09/2020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E1803-C899-49C7-9F38-712029D853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512214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2953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2953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2953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62953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2953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2953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представляет собой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биоразнообразие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Типы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биоразнообразия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- генетическое; - видовое; - ландшафтное или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экосистемное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 типы биологического разнообразия взаимосвязаны между собой: генетическое разнообразие обеспечивает разнообразие видов. Разнообразие экосистем и ландшафтов создает условия для образования новых видов. Повышение видового разнообразия увеличивает общий генетический потенциал живых организмов Биосферы. Каждый вид вносит свой вклад в разнообразие – с этой точки зрения не существует бесполезных и вредных видов.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Вопросам изучения, использования и сохранения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биоразнообразия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стало уделяться большое внимание после подписания многими государствами Конвенции о биологическом разнообразии (Конференция ООН по окружающей среде и развитию,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Рио-де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Жанейро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1992).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Биоразнообразие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играет роль важнейшую роль в стабильности биосферы, из которой человек получает ресурсы для своего существования. Отсюда важность разумного использование генофонда растений и животных в сочетании с долговременным его сохранением, эта цель может быть достигнута только при ясном понимании процессов, протекающих в биосфере, связей и взаимозависимостей между компонентами экосистем, и прежде всего от познания того разнообразия, которое нас окружает.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Таксономическое разнообразие животного мира Земли.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 систематизации Карла Линнея (1758 г.) продолжают открываться и появляться новые виды.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Демонстрация таблицы число видов в группах животных.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Число видов животных в различных частях земного шара неодинаково.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направлению от равнинных территорий тропической зоны до высоких широт и больших высот горных хребтов четко проявляется уменьшение разнообразия. Это явление получило название главного градиента разнообразия.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(Учащиеся прослеживают на карте: «Природные зоны», как меняется растительный и животный мир в зависимости от конкретной природной зоны).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62953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Факторы, влияющие на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биоразнообразие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Проблемный вопрос.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Если биологическое разнообразие вообще является результатом эволюции, то почему эволюция проходила столь различными темпами в тропиках и за Полярным кругом, на равнинах и в высокогорьях, на мелководьях и в глубоких впадинах Мирового океана?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Рассматриваем гипотезы, объясняющие биологическое разнообразие.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Разнообразие животного мира возрастает с увеличением возраста сообществ, в которых живут виды, т.е. эволюционное время.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Время, необходимое для расселения видов, но не для видообразования, то есть более короткое – экологическое время.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Самой распространенной из гипотез считается та, которая связывает видовое богатство с устойчивостью климата, то есть с его незначительными колебаниями по сезонам.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биоразнообразие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влияет: сложность структуры местообитаний; продуктивность местообитаний; конкуренция; хищничество.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Климатическая шкатулка.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Очень сильно влияет на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биоразнообразие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помимо хозяйственной деятельности человека, изменение природных условий – перепады температур, лесные пожары, таяние многолетней мерзлоты, осушение заболоченных равнин, колебания уровня мирового океана и др.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Эволюция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биоразнообразия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истории органического мира были периоды нарастания и спада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биоразнообразия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когда на арену жизни выходили одни группы организмов, сменяя других.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Климатическая шкатулка. Великие вымирания и изменения климата.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весь известный современной науке срок развития живой природы (более 3-х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миллирдов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лет) было несколько десятков периодов резких изменений климата, которые приводили к заметному уменьшению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биоразнообразия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Среди таких отрезков выделяют особо пять. Их обычно называют великими вымираниями.  После вымирания жизнь восстанавливалась, но она совсем не была похожа на прежнюю. На восстановление уходило миллионы лет.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62953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Уменьшение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биоразнообразия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под воздействием человека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Вымирание видов животных происходило на протяжении всей истории животного мира, но этот процесс протекал крайне медленно, в течение геологических отрезков времени, и ни в какое сравнение не идет с темпами вымирания под воздействием антропогенного давления на биосферу.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достаточно хорошо знаем об опустошении фауны, если речь идет о крупных и заметных животных. Но угроза всем системам, которые поддерживают нашу жизнь, связана с исчезновением бесчисленных популяций малозаметных организмов, гибнувших при вспашке, открытой добыче ископаемых, засыпке почвы отходами, обработке пестицидами, др.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Одна из серьезных причин уменьшения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биоразнообразия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сокращение тем самым общей площади обитания видов. Это приводит к разрушительной реакции цепного типа, которая начинается с вероятностной потери редких видов. Редкость вида является лучшим индикатором его уязвимости. </a:t>
            </a:r>
          </a:p>
          <a:p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 КШ. Кто из животных раньше других реагирует на изменение климата.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последнее столетие под влиянием человеческой деятельности и резкого изменения климата скорость вымирания видов по всей планете во много раз превысила естественную. </a:t>
            </a:r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Примеры в КШ: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сокращение северной полярной шапки льдов угрожает популяции белого медведя, тюленя, песцов и других животных Арктики. Меняются местообитания тундровых животных оленей, леммингов. В других местах планеты исчезают озера и небольшие реки, высыхают лесополосы, раньше обычного выгорают степи. Все это угроза некоторым видам.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сохранить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биоразнообразие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/>
              <a:t> - по материалам КШ.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Примеры особо охраняемых природных территорий – заповедники, национальные парки и т.п.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62953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2953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2953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FDEC36-D1BB-4D9D-A237-43E3340100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30B73E6-5D64-4E71-8367-332F8EE2FE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1191073-DEF9-4FB6-8736-DA8289D5C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92E2B-9D95-474B-A86A-A49F851BAE1A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7165A5B-4A90-4BBF-8FF3-389096A37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A22BB57-D977-4988-B09E-ADC829179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57878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E7F7C5-6BDC-42A6-B46C-29C3F0F8D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98B0A8E-FAA9-4AE4-9294-5F6A2474E1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0BD9F71-8080-48B7-AD60-1759BD89C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CFC11-FB59-4485-82E5-401D8E164AD2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1CB265-03DB-4742-84CB-8C151A85B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7A044CA-5A9C-473F-9D64-22B8CBFE6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59308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614F15B-0720-4800-83CE-C0A7C17A35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3119A33-3C5D-4281-87BA-7C5C559620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CE7B50C-1D42-4FF7-9151-1D2EBF06F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43AA-7951-4799-BCAA-349B0D164C0F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A456A03-71C7-43BE-8438-C31A6D6EE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804308C-B149-4E0C-A3FB-08737C033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33614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EC8FC0-BB90-44FB-93C4-470CEFF41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A8B1AFE-B9CA-4857-9711-AF2DEE280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946647-574A-43CE-BA70-59EE24A97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D7AB-02C2-4541-8982-7A3E130AFD7B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F805A06-3055-4A37-BC3B-461EDBC26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279A427-80C1-4990-B439-14FACEA81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7395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296239-5CDB-4B2D-9550-817E5EAAC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6F283D0-7B5B-4528-B07B-670AB9233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60D7440-F5F6-4E2A-A5F0-E2BBFD80C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4609-021D-4EC9-8923-8F5B3B4A398F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40FB790-C7B0-4B68-B8E1-91D7B6521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701F713-2E05-4932-9984-91C415737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52430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809528-FCC2-4C5B-9774-08DC75A2E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3368C7-BC06-4E95-B071-E3803E6C5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2BE5197-FF94-4237-BC27-ECE1A9504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FA1CEF6-8EBA-42E9-9CD6-C09630DA0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0E6E-14D3-45D9-AF01-3C4AA50AA393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867526-9E0E-40E8-A095-8DC2A4D9C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DCCEAAF-72EA-44E1-BAED-866F29512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80552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E75793-4C37-4DC5-B353-A48F42BB6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B7D57C4-53E6-4D5F-A538-520DA67CE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CE4F2DA-FEEE-4C16-9043-D07BAAA379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E452C36-E238-4469-BE77-F8A38DFA78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525CB1F-8730-49FA-B97E-28E4EEF230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9DE56A1-4175-48F1-9D4B-E8FC24D66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73FE-B5F8-4239-9876-68BBD0D19A95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35810EA-5AA1-4B6E-8B18-6520AE3C4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84310D5-9685-45DA-872F-9796A85D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55738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41C9C9-F5DE-48E8-AD17-FB3D1E62A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685B421-0BAB-41AA-9318-FB0FF7524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9FC9-68A3-43BC-B77F-942B202FAEB3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8801B58-1DDB-4ECB-AE5A-3D6E98DD2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23EDD43-1278-4C4A-8D41-299A61583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41116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5AA1BE1-CE50-4D38-B9AF-82303DD99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E63B-C424-4444-B1C0-23F9CC702830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7209B13-BF08-42B4-81BC-165231019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C17A44E-E448-4C5A-A55B-381B6D5BA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80935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9E3540-0DBE-43BD-9AB7-557A35A6C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AAA404-DDC7-457C-AF9F-A465FB48D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24F7450-60D5-463C-9C6C-1294B6785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E3FBB57-578A-4838-86FA-DDB83AC6B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5E6C-67F0-413C-8813-107A3E175EEC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4934C33-FB93-4128-BF44-F3842656A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DAF6B76-DDC1-4EA8-A5DA-F07B9E897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4781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6B43A1-E28A-41E6-B5B9-438BE440A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BA5F3CE-358B-410C-A7DA-695F830CBA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C07AA92-6D00-4B55-A81E-46777DE9F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725527D-E1B8-4959-BEA8-F7059F71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BEDC-B22F-4EE5-9531-ED5DBE27F5B8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39BE726-24B9-4EB0-8ECE-5D99A213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6E236C8-4C30-448F-ADC7-68C4EDD14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25359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BA51674-BACC-44E9-ADF6-F04B30503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5F72BD8-9D24-4AA0-B04D-BDFDE34B8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691DD42-EB82-4182-BF31-61D9F29A04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7D1F4-E1FA-4136-825A-D06AB1FE341F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362EE3-C764-4631-92E4-5A2CA888F0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92688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0210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515" y="0"/>
            <a:ext cx="12265515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16908" y="6189148"/>
            <a:ext cx="3758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Программа развития </a:t>
            </a:r>
            <a:r>
              <a:rPr lang="ru-RU" sz="1200" dirty="0" smtClean="0">
                <a:solidFill>
                  <a:schemeClr val="bg1"/>
                </a:solidFill>
              </a:rPr>
              <a:t>ООН</a:t>
            </a:r>
            <a:endParaRPr lang="en-US" sz="1200" dirty="0" smtClean="0">
              <a:solidFill>
                <a:schemeClr val="bg1"/>
              </a:solidFill>
            </a:endParaRP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2020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1027" name="Picture 3" descr="D:\Users\user\Desktop\новый формат 2020_Climate Box_PPT\logo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20772" y="414152"/>
            <a:ext cx="720003" cy="1133338"/>
          </a:xfrm>
          <a:prstGeom prst="rect">
            <a:avLst/>
          </a:prstGeom>
          <a:noFill/>
        </p:spPr>
      </p:pic>
      <p:pic>
        <p:nvPicPr>
          <p:cNvPr id="1028" name="Picture 4" descr="D:\Users\user\Desktop\новый формат 2020_Climate Box_PPT\logo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97267" y="885640"/>
            <a:ext cx="822534" cy="64627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785331" y="2321721"/>
            <a:ext cx="5278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Урок биологии </a:t>
            </a:r>
            <a:r>
              <a:rPr lang="ru-RU" b="1" dirty="0" smtClean="0">
                <a:solidFill>
                  <a:schemeClr val="bg1"/>
                </a:solidFill>
              </a:rPr>
              <a:t>«</a:t>
            </a:r>
            <a:r>
              <a:rPr lang="ru-RU" b="1" dirty="0">
                <a:solidFill>
                  <a:schemeClr val="bg1"/>
                </a:solidFill>
              </a:rPr>
              <a:t>Биоразнообразие – результат органической эволюции»</a:t>
            </a:r>
          </a:p>
        </p:txBody>
      </p:sp>
      <p:pic>
        <p:nvPicPr>
          <p:cNvPr id="1026" name="Picture 2" descr="D:\Users\user\Desktop\ПРОООН 2020\новый формат 2020_Climate Box_PPT\logo_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6225" y="777731"/>
            <a:ext cx="966665" cy="565200"/>
          </a:xfrm>
          <a:prstGeom prst="rect">
            <a:avLst/>
          </a:prstGeom>
          <a:noFill/>
        </p:spPr>
      </p:pic>
      <p:sp>
        <p:nvSpPr>
          <p:cNvPr id="10" name="Rectangle 14"/>
          <p:cNvSpPr/>
          <p:nvPr/>
        </p:nvSpPr>
        <p:spPr>
          <a:xfrm>
            <a:off x="2784518" y="3033311"/>
            <a:ext cx="3542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 smtClean="0">
                <a:solidFill>
                  <a:schemeClr val="bg1"/>
                </a:solidFill>
              </a:rPr>
              <a:t>Разработчик: </a:t>
            </a:r>
            <a:r>
              <a:rPr lang="ru-RU" sz="1200" i="1" dirty="0" smtClean="0">
                <a:solidFill>
                  <a:schemeClr val="bg1"/>
                </a:solidFill>
              </a:rPr>
              <a:t>Новоселова Ирина, учитель биологии и географии, РФ</a:t>
            </a:r>
            <a:endParaRPr lang="en-US" sz="1200" i="1" dirty="0">
              <a:solidFill>
                <a:schemeClr val="bg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64" y="2169994"/>
            <a:ext cx="1982684" cy="16378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58264" y="748530"/>
            <a:ext cx="59076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2.2.1. ПРИМЕРЫ И ПЛАНЫ ТЕМАТИЧЕСКИХ И МЕЖДИСЦИПЛИНАРНЫХ УРОКОВ С ИСПОЛЬЗОВАНИЕМ УЧЕБНО-ИГРОВОГО ПОСОБИЯ «КЛИМАТИЧЕСКАЯ ШКАТУЛКА»</a:t>
            </a:r>
          </a:p>
          <a:p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135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74343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-518"/>
            <a:ext cx="12194429" cy="1599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5527" y="1337761"/>
            <a:ext cx="7062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VIII. 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Итог урока. (Рефлексия).</a:t>
            </a:r>
            <a:endParaRPr lang="ru-RU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2428" y="3101985"/>
            <a:ext cx="7062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IX. 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Домашнее здание. </a:t>
            </a:r>
            <a:endParaRPr lang="ru-RU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5527" y="1819763"/>
            <a:ext cx="102739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Что нового вы узнали на уроке?</a:t>
            </a:r>
          </a:p>
          <a:p>
            <a:r>
              <a:rPr lang="ru-RU" sz="1400" dirty="0" smtClean="0"/>
              <a:t>Какие растения и животные вы знаете в нашем регионе, численность которых сокращается? </a:t>
            </a:r>
          </a:p>
          <a:p>
            <a:r>
              <a:rPr lang="ru-RU" sz="1400" dirty="0" smtClean="0"/>
              <a:t>С чем это связано? </a:t>
            </a:r>
          </a:p>
          <a:p>
            <a:r>
              <a:rPr lang="ru-RU" sz="1400" dirty="0" smtClean="0"/>
              <a:t>Что мы можем сделать для их сохранения.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95527" y="3552163"/>
            <a:ext cx="98302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Подготовить сообщение об одном из видов животных или растений,  популяция которых наиболее уязвима из-за изменения климата.  Что можно сделать для сохранения данного вида. </a:t>
            </a:r>
            <a:endParaRPr lang="ru-RU" sz="1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701" y="4340492"/>
            <a:ext cx="1982595" cy="1713353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25042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1142" cy="4391905"/>
          </a:xfrm>
          <a:prstGeom prst="rect">
            <a:avLst/>
          </a:prstGeom>
        </p:spPr>
      </p:pic>
      <p:grpSp>
        <p:nvGrpSpPr>
          <p:cNvPr id="3" name="Группа 6"/>
          <p:cNvGrpSpPr/>
          <p:nvPr/>
        </p:nvGrpSpPr>
        <p:grpSpPr>
          <a:xfrm>
            <a:off x="10100422" y="5274355"/>
            <a:ext cx="1758250" cy="1146378"/>
            <a:chOff x="10229918" y="504723"/>
            <a:chExt cx="1758250" cy="1146378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5297" y="504723"/>
              <a:ext cx="722871" cy="1137853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9918" y="914844"/>
              <a:ext cx="937054" cy="736257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2619703" y="1575073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 Narrow" pitchFamily="34" charset="0"/>
              </a:rPr>
              <a:t>СПАСИБО ЗА ВНИМАНИЕ!</a:t>
            </a:r>
            <a:endParaRPr lang="ru-RU" sz="2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7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0703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436" cy="23960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3689" y="226881"/>
            <a:ext cx="66952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latin typeface="Arial Narrow" pitchFamily="34" charset="0"/>
              </a:rPr>
              <a:t>УРОК БИОЛОГИИ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4566" y="3176457"/>
            <a:ext cx="107749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III. 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Задачи урока:</a:t>
            </a:r>
          </a:p>
          <a:p>
            <a:pPr lvl="0" algn="just"/>
            <a:r>
              <a:rPr lang="ru-RU" sz="1400" dirty="0">
                <a:cs typeface="Times New Roman" pitchFamily="18" charset="0"/>
              </a:rPr>
              <a:t>-</a:t>
            </a:r>
            <a:r>
              <a:rPr lang="ru-RU" sz="1400" dirty="0" smtClean="0">
                <a:cs typeface="Times New Roman" pitchFamily="18" charset="0"/>
              </a:rPr>
              <a:t> приобретение новых знаний о роли различных факторов, влияющих на биоразнообразие; </a:t>
            </a:r>
          </a:p>
          <a:p>
            <a:pPr lvl="0" algn="just"/>
            <a:r>
              <a:rPr lang="ru-RU" sz="1400" dirty="0" smtClean="0">
                <a:cs typeface="Times New Roman" pitchFamily="18" charset="0"/>
              </a:rPr>
              <a:t>- приобретение новых знаний о влиянии изменения климата на биоразнообразие и наиболее уязвимых к этим изменениям видах животных и растений;</a:t>
            </a:r>
          </a:p>
          <a:p>
            <a:pPr lvl="0" algn="just"/>
            <a:r>
              <a:rPr lang="ru-RU" sz="1400" dirty="0" smtClean="0">
                <a:cs typeface="Times New Roman" pitchFamily="18" charset="0"/>
              </a:rPr>
              <a:t>- приобретение новых знаний о значении </a:t>
            </a:r>
            <a:r>
              <a:rPr lang="ru-RU" sz="1400" dirty="0" err="1" smtClean="0">
                <a:cs typeface="Times New Roman" pitchFamily="18" charset="0"/>
              </a:rPr>
              <a:t>биоразнообразия</a:t>
            </a:r>
            <a:r>
              <a:rPr lang="ru-RU" sz="1400" dirty="0" smtClean="0">
                <a:cs typeface="Times New Roman" pitchFamily="18" charset="0"/>
              </a:rPr>
              <a:t> для поддержания экологического равновесия в природе;</a:t>
            </a:r>
          </a:p>
          <a:p>
            <a:pPr lvl="0" algn="just"/>
            <a:r>
              <a:rPr lang="ru-RU" sz="1400" dirty="0">
                <a:cs typeface="Times New Roman" pitchFamily="18" charset="0"/>
              </a:rPr>
              <a:t>-</a:t>
            </a:r>
            <a:r>
              <a:rPr lang="ru-RU" sz="1400" dirty="0" smtClean="0">
                <a:cs typeface="Times New Roman" pitchFamily="18" charset="0"/>
              </a:rPr>
              <a:t> воспитание экологической  и климатической грамотности, формирование гражданской позиции и  ответственного отношения к окружающей природе.</a:t>
            </a:r>
          </a:p>
          <a:p>
            <a:endParaRPr lang="ru-RU" b="1" dirty="0" smtClean="0">
              <a:solidFill>
                <a:srgbClr val="003399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0464" y="1699512"/>
            <a:ext cx="9402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I. 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Тема урока: «</a:t>
            </a:r>
            <a:r>
              <a:rPr lang="ru-RU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Биоразнообразие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– результат органической эволюции»</a:t>
            </a:r>
          </a:p>
          <a:p>
            <a:r>
              <a:rPr lang="ru-RU" sz="2400" b="1" dirty="0" smtClean="0">
                <a:solidFill>
                  <a:srgbClr val="003399"/>
                </a:solidFill>
                <a:latin typeface="Arial Narrow" panose="020B0606020202030204" pitchFamily="34" charset="0"/>
              </a:rPr>
              <a:t> </a:t>
            </a:r>
            <a:endParaRPr lang="ru-RU" sz="2400" b="1" dirty="0">
              <a:solidFill>
                <a:srgbClr val="003399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3682" y="2152162"/>
            <a:ext cx="1069666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II. 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Цели урока:</a:t>
            </a:r>
          </a:p>
          <a:p>
            <a:pPr lvl="0" algn="just"/>
            <a:r>
              <a:rPr lang="ru-RU" sz="1400" dirty="0" smtClean="0">
                <a:solidFill>
                  <a:prstClr val="black"/>
                </a:solidFill>
              </a:rPr>
              <a:t>Показать роль биоразнообразия для сохранения устойчивости экосистем </a:t>
            </a:r>
            <a:r>
              <a:rPr lang="ru-RU" sz="1400" dirty="0" smtClean="0"/>
              <a:t>и как устойчивость может нарушаться из-за климатических изменений, воспитывать ответственность за последствия своей деятельности, развивать критическое мышление.</a:t>
            </a:r>
          </a:p>
          <a:p>
            <a:r>
              <a:rPr lang="ru-RU" b="1" dirty="0" smtClean="0">
                <a:solidFill>
                  <a:srgbClr val="003399"/>
                </a:solidFill>
                <a:latin typeface="Arial Narrow" panose="020B0606020202030204" pitchFamily="34" charset="0"/>
              </a:rPr>
              <a:t> </a:t>
            </a:r>
            <a:endParaRPr lang="ru-RU" b="1" dirty="0">
              <a:solidFill>
                <a:srgbClr val="003399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1924" y="4737671"/>
            <a:ext cx="1084094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IV. Вид и форма урока:</a:t>
            </a:r>
            <a:r>
              <a:rPr lang="ru-RU" sz="1400" dirty="0" smtClean="0">
                <a:solidFill>
                  <a:srgbClr val="0070C0"/>
                </a:solidFill>
              </a:rPr>
              <a:t> </a:t>
            </a:r>
          </a:p>
          <a:p>
            <a:pPr lvl="0"/>
            <a:r>
              <a:rPr lang="ru-RU" sz="1400" dirty="0" smtClean="0">
                <a:solidFill>
                  <a:prstClr val="black"/>
                </a:solidFill>
              </a:rPr>
              <a:t>Ознакомление с новым материалом;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ru-RU" sz="1400" dirty="0" smtClean="0">
                <a:solidFill>
                  <a:prstClr val="black"/>
                </a:solidFill>
              </a:rPr>
              <a:t> беседа, лекция.</a:t>
            </a:r>
          </a:p>
          <a:p>
            <a:pPr lvl="0"/>
            <a:endParaRPr lang="ru-RU" dirty="0" smtClean="0">
              <a:solidFill>
                <a:prstClr val="black"/>
              </a:solidFill>
            </a:endParaRPr>
          </a:p>
          <a:p>
            <a:endParaRPr lang="ru-RU" b="1" dirty="0" smtClean="0">
              <a:solidFill>
                <a:srgbClr val="003399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3626" y="5380866"/>
            <a:ext cx="93806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V. 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Оборудование:</a:t>
            </a:r>
          </a:p>
          <a:p>
            <a:pPr lvl="0"/>
            <a:r>
              <a:rPr lang="ru-RU" sz="1400" dirty="0" smtClean="0">
                <a:solidFill>
                  <a:prstClr val="black"/>
                </a:solidFill>
              </a:rPr>
              <a:t>Презентация «</a:t>
            </a:r>
            <a:r>
              <a:rPr lang="ru-RU" sz="1400" dirty="0" err="1" smtClean="0">
                <a:solidFill>
                  <a:prstClr val="black"/>
                </a:solidFill>
              </a:rPr>
              <a:t>Биоразнообразие</a:t>
            </a:r>
            <a:r>
              <a:rPr lang="ru-RU" sz="1400" dirty="0" smtClean="0">
                <a:solidFill>
                  <a:prstClr val="black"/>
                </a:solidFill>
              </a:rPr>
              <a:t> – результат органической эволюции»; </a:t>
            </a:r>
          </a:p>
          <a:p>
            <a:pPr lvl="0"/>
            <a:r>
              <a:rPr lang="ru-RU" sz="1400" dirty="0">
                <a:solidFill>
                  <a:prstClr val="black"/>
                </a:solidFill>
              </a:rPr>
              <a:t>К</a:t>
            </a:r>
            <a:r>
              <a:rPr lang="ru-RU" sz="1400" dirty="0" smtClean="0">
                <a:solidFill>
                  <a:prstClr val="black"/>
                </a:solidFill>
              </a:rPr>
              <a:t>арта: «Природные зоны»; </a:t>
            </a:r>
          </a:p>
          <a:p>
            <a:pPr lvl="0"/>
            <a:r>
              <a:rPr lang="ru-RU" sz="1400" dirty="0" smtClean="0">
                <a:solidFill>
                  <a:prstClr val="black"/>
                </a:solidFill>
              </a:rPr>
              <a:t>Учебно-игровое пособие «Климатическая шкатулка».</a:t>
            </a:r>
            <a:endParaRPr lang="ru-RU" b="1" dirty="0" smtClean="0">
              <a:solidFill>
                <a:srgbClr val="003399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800" y="5049196"/>
            <a:ext cx="1531620" cy="1603135"/>
          </a:xfrm>
          <a:prstGeom prst="rect">
            <a:avLst/>
          </a:prstGeom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70441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246563"/>
            <a:ext cx="12184615" cy="61143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6452"/>
            <a:ext cx="12194436" cy="1599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049" y="1012296"/>
            <a:ext cx="203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VI. </a:t>
            </a: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Ход урока: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38829416"/>
              </p:ext>
            </p:extLst>
          </p:nvPr>
        </p:nvGraphicFramePr>
        <p:xfrm>
          <a:off x="594049" y="1488929"/>
          <a:ext cx="10979276" cy="4878737"/>
        </p:xfrm>
        <a:graphic>
          <a:graphicData uri="http://schemas.openxmlformats.org/drawingml/2006/table">
            <a:tbl>
              <a:tblPr/>
              <a:tblGrid>
                <a:gridCol w="70239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552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8781">
                <a:tc grid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1.Организационный </a:t>
                      </a:r>
                      <a:r>
                        <a:rPr lang="ru-RU" sz="1600" b="1" i="0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момент. </a:t>
                      </a:r>
                      <a:endParaRPr lang="ru-RU" sz="1600" b="1" i="0" dirty="0" smtClean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1579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Деятельность учителя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Деятельность учащихся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15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Проверяет подготовку учащихся  к уроку, наличие учебников, тетрадей.</a:t>
                      </a: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Готовят  рабочее место к уроку,  тетради, ручки, карандаши</a:t>
                      </a:r>
                      <a:endParaRPr lang="ru-RU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1579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2. Проверка домашнего задания.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15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Проводит опрос учащихся по пройденному материалу: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Биосфера – это ….?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Эволюция – это ….?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Вид – это…?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Популяция – это…?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Что такое биоценоз, и какие виды биоценозов вы знаете?</a:t>
                      </a: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Учащиеся отвечают на вопросы.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157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3. Актуализация знаний.  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115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Тематическая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беседа.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Нас окружает огромный мир разнообразных живых существ – растений, животных, микроорганизмов, – образующих разнообразные сочетания в различных частях нашей планеты. Как вы считаете менялись ли виды и их комплексы в различные эпохи истории Земли. Почему? Все ли природные зоны одинаково равномерно заселены растениями и животными? Где живой мир максимально разнообразен по количеству видов? Почему?</a:t>
                      </a: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Беседа с учащимися. Они отвечают на вопросы, аргументируют ответы.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7053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74343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18"/>
            <a:ext cx="12194436" cy="1599889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15525895"/>
              </p:ext>
            </p:extLst>
          </p:nvPr>
        </p:nvGraphicFramePr>
        <p:xfrm>
          <a:off x="526943" y="1898708"/>
          <a:ext cx="6215052" cy="3270838"/>
        </p:xfrm>
        <a:graphic>
          <a:graphicData uri="http://schemas.openxmlformats.org/drawingml/2006/table">
            <a:tbl>
              <a:tblPr/>
              <a:tblGrid>
                <a:gridCol w="62150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35059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4. План урока. Изучаемые вопросы.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9089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 pitchFamily="18" charset="0"/>
                        </a:rPr>
                        <a:t>1. Что представляет собой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 pitchFamily="18" charset="0"/>
                        </a:rPr>
                        <a:t>биоразнообразие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801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 pitchFamily="18" charset="0"/>
                        </a:rPr>
                        <a:t>2. </a:t>
                      </a: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 pitchFamily="18" charset="0"/>
                        </a:rPr>
                        <a:t>Таксономическое разнообразие животного мира Земли.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675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 pitchFamily="18" charset="0"/>
                        </a:rPr>
                        <a:t>3. Факторы, влияющие на биоразнообразие,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 pitchFamily="18" charset="0"/>
                        </a:rPr>
                        <a:t>в том числе изменение климата.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257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 pitchFamily="18" charset="0"/>
                        </a:rPr>
                        <a:t>4. Эволюция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 pitchFamily="18" charset="0"/>
                        </a:rPr>
                        <a:t>биоразнообразия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760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 pitchFamily="18" charset="0"/>
                        </a:rPr>
                        <a:t>5.  Уменьшение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 pitchFamily="18" charset="0"/>
                        </a:rPr>
                        <a:t>биоразнообразия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 pitchFamily="18" charset="0"/>
                        </a:rPr>
                        <a:t> под воздействием человека.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173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 pitchFamily="18" charset="0"/>
                        </a:rPr>
                        <a:t>6.  Как сохранить </a:t>
                      </a:r>
                      <a:r>
                        <a:rPr lang="ru-RU" sz="1400" dirty="0" err="1" smtClean="0">
                          <a:latin typeface="+mn-lt"/>
                          <a:ea typeface="Times New Roman"/>
                          <a:cs typeface="Times New Roman" pitchFamily="18" charset="0"/>
                        </a:rPr>
                        <a:t>биоразнообразие</a:t>
                      </a: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94050" y="1162422"/>
            <a:ext cx="203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VI. </a:t>
            </a: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Ход урока:</a:t>
            </a:r>
          </a:p>
        </p:txBody>
      </p:sp>
      <p:pic>
        <p:nvPicPr>
          <p:cNvPr id="1026" name="Picture 2" descr="D:\Users\user\Desktop\фото през. уроки\00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47186" y="1143833"/>
            <a:ext cx="4889797" cy="4725602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3" y="5298370"/>
            <a:ext cx="1799844" cy="1443560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7053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4342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18"/>
            <a:ext cx="12194436" cy="1599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050" y="1012296"/>
            <a:ext cx="202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95250" algn="just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VI. </a:t>
            </a: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Ход урока: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57470501"/>
              </p:ext>
            </p:extLst>
          </p:nvPr>
        </p:nvGraphicFramePr>
        <p:xfrm>
          <a:off x="458703" y="1530218"/>
          <a:ext cx="10957302" cy="4936171"/>
        </p:xfrm>
        <a:graphic>
          <a:graphicData uri="http://schemas.openxmlformats.org/drawingml/2006/table">
            <a:tbl>
              <a:tblPr/>
              <a:tblGrid>
                <a:gridCol w="54917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655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27182">
                <a:tc grid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5. Основная часть.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956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Вопрос</a:t>
                      </a:r>
                      <a:r>
                        <a:rPr lang="ru-RU" sz="1400" b="1" i="0" baseline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1.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Материалы из «Климатической шкатулки»: 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9558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i="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Раздел 2.2. Как изменения климата влияют на растения и животных.</a:t>
                      </a:r>
                      <a:endParaRPr lang="ru-RU" sz="1400" b="1" i="0" dirty="0" smtClean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76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Что представляет собой </a:t>
                      </a:r>
                      <a:r>
                        <a:rPr lang="ru-RU" sz="1400" b="1" dirty="0" err="1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биоразнообразие</a:t>
                      </a:r>
                      <a:r>
                        <a:rPr lang="ru-RU" sz="1400" b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Типы биоразнообразия: генетическое;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видовое; ландшафтное или экосистемное.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Все типы биологического разнообразия взаимосвязаны между собой. Разнообразие экосистем и ландшафтов создает условия для образования новых видов. Повышение видового разнообразия увеличивает общий генетический потенциал живых организмов Биосферы. Каждый вид вносит свой вклад в разнообразие.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Биоразнообразие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играет роль важнейшую роль в стабильности биосферы, из которой человек получает ресурсы для своего существования. 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Тема:  </a:t>
                      </a:r>
                      <a:r>
                        <a:rPr lang="ru-RU" sz="1400" b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Что такое </a:t>
                      </a:r>
                      <a:r>
                        <a:rPr lang="ru-RU" sz="1400" b="1" dirty="0" err="1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биоразнообразие</a:t>
                      </a:r>
                      <a:r>
                        <a:rPr lang="ru-RU" sz="1400" b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. Почему </a:t>
                      </a:r>
                      <a:r>
                        <a:rPr lang="ru-RU" sz="1400" b="1" dirty="0" err="1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биоразнообразие</a:t>
                      </a:r>
                      <a:r>
                        <a:rPr lang="ru-RU" sz="1400" b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так важно. </a:t>
                      </a:r>
                    </a:p>
                    <a:p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Биоразнообразие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играет роль важнейшую роль в стабильности биосферы, из которой человек получает ресурсы для своего существования. Отсюда важность разумного использование генофонда растений и животных в сочетании с долговременным его сохранением, эта цель может быть достигнута только при ясном понимании процессов, протекающих в биосфере, связей и взаимозависимостей между компонентами экосистем.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(Конференция ООН по окружающей среде и развитию, Рио-де-Жанейро 1992).</a:t>
                      </a: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50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Вопрос 2.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81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Таксономическое разнообразие животного мира Земли. </a:t>
                      </a: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7053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74343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18"/>
            <a:ext cx="12194436" cy="1599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050" y="1012296"/>
            <a:ext cx="420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VI. </a:t>
            </a: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Ход урока: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11650079"/>
              </p:ext>
            </p:extLst>
          </p:nvPr>
        </p:nvGraphicFramePr>
        <p:xfrm>
          <a:off x="286605" y="1461980"/>
          <a:ext cx="11600596" cy="4590041"/>
        </p:xfrm>
        <a:graphic>
          <a:graphicData uri="http://schemas.openxmlformats.org/drawingml/2006/table">
            <a:tbl>
              <a:tblPr/>
              <a:tblGrid>
                <a:gridCol w="62643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362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07763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Вопрос</a:t>
                      </a:r>
                      <a:r>
                        <a:rPr lang="ru-RU" sz="1400" b="1" i="0" baseline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3.</a:t>
                      </a:r>
                      <a:endParaRPr lang="ru-RU" sz="1400" b="1" i="0" dirty="0" smtClean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Материалы из «Климатической шкатулки»: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582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Раздел 2.2. Как изменения климата влияют на растения и животных.</a:t>
                      </a:r>
                      <a:endParaRPr lang="ru-RU" sz="1400" b="1" i="0" dirty="0" smtClean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08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Факторы, влияющие на </a:t>
                      </a:r>
                      <a:r>
                        <a:rPr lang="ru-RU" sz="1400" b="1" dirty="0" err="1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биоразнообразие</a:t>
                      </a:r>
                      <a:r>
                        <a:rPr lang="ru-RU" sz="1400" b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Почему эволюция проходила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различными темпами в тропиках и за Полярным кругом, на равнинах и в высокогорьях, на мелководьях и в глубоких впадинах Мирового океана?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Рассматриваем гипотезы, объясняющие биологическое разнообразие.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- эволюционное время.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- экологическое время.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- устойчивость климата, сезонные колебания.</a:t>
                      </a: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Тема:  </a:t>
                      </a:r>
                      <a:r>
                        <a:rPr lang="ru-RU" sz="1400" b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Какие существуют угрозы </a:t>
                      </a:r>
                      <a:r>
                        <a:rPr lang="ru-RU" sz="1400" b="1" dirty="0" err="1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биоразнообразию</a:t>
                      </a:r>
                      <a:r>
                        <a:rPr lang="ru-RU" sz="1400" b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Заметное влияние на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биоразнообразие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помимо хозяйственной деятельности человека, оказывает изменение природных условий – перепады температур, лесные пожары, таяние многолетней мерзлоты, осушение заболоченных равнин, колебания уровня мирового океана и др. </a:t>
                      </a:r>
                      <a:endParaRPr lang="ru-RU" sz="1400" b="1" dirty="0" smtClean="0">
                        <a:solidFill>
                          <a:srgbClr val="003399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67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3399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Вопрос 4.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053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Эволюция </a:t>
                      </a:r>
                      <a:r>
                        <a:rPr lang="ru-RU" sz="1400" b="1" dirty="0" err="1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биоразнообразия</a:t>
                      </a:r>
                      <a:r>
                        <a:rPr lang="ru-RU" sz="1400" b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истории органического мира были периоды нарастания и спада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биоразнообразия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когда на арену жизни выходили одни группы организмов, сменяя других. </a:t>
                      </a: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Тема:  Великие вымирания и изменения климата.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Выделяют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пять наиболее крупных «великих вымираний», связанных с изменениями климата.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После вымирания жизнь восстанавливалась, но она совсем не была похожа на прежнюю. На восстановление уходило миллионы лет.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7053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74343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18"/>
            <a:ext cx="12194436" cy="1599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050" y="1012296"/>
            <a:ext cx="1876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VI. </a:t>
            </a: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Ход урока: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1341541"/>
              </p:ext>
            </p:extLst>
          </p:nvPr>
        </p:nvGraphicFramePr>
        <p:xfrm>
          <a:off x="691801" y="1372565"/>
          <a:ext cx="10957302" cy="5154226"/>
        </p:xfrm>
        <a:graphic>
          <a:graphicData uri="http://schemas.openxmlformats.org/drawingml/2006/table">
            <a:tbl>
              <a:tblPr/>
              <a:tblGrid>
                <a:gridCol w="50360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212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07762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Вопрос</a:t>
                      </a:r>
                      <a:r>
                        <a:rPr lang="ru-RU" sz="1400" b="1" i="0" baseline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5.</a:t>
                      </a:r>
                      <a:endParaRPr lang="ru-RU" sz="1400" b="1" i="0" dirty="0" smtClean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Материалы из «Климатической шкатулки»: 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849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Раздел 2.2. Как изменения климата влияют на растения и животных.</a:t>
                      </a:r>
                      <a:endParaRPr lang="ru-RU" sz="1400" b="1" i="0" dirty="0" smtClean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710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Уменьшение </a:t>
                      </a:r>
                      <a:r>
                        <a:rPr lang="ru-RU" sz="1400" b="1" dirty="0" err="1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биоразнообразия</a:t>
                      </a:r>
                      <a:r>
                        <a:rPr lang="ru-RU" sz="1400" b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под воздействием человека.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Вымирание видов животных происходило на протяжении всей истории животного мира, но этот процесс протекал крайне медленно, в течение геологических отрезков времени. Одна из серьезных причин уменьшения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биоразнообразия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 сокращение общей площади обитания мелких видов из-за антропогенной деятельности. Это приводит к разрушительной реакции цепного типа, которая начинается с вероятностной потери редких видов. Редкость вида является лучшим индикатором его уязвимости. </a:t>
                      </a: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Тема:</a:t>
                      </a: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ru-RU" sz="1400" b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Кто из животных раньше других реагирует на изменение климата.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В последнее столетие под влиянием человеческой деятельности и резкого изменения климата скорость вымирания видов по всей планете во много раз превысила естественную. Примеры: сокращение северной полярной шапки льдов угрожает популяции белого медведя, тюленя, песцов и других животных Арктики. Меняются местообитания тундровых животных оленей, леммингов. В других местах планеты исчезают озера и небольшие реки, высыхают лесополосы, раньше обычного выгорают степи. Все это угроза некоторым видам.</a:t>
                      </a: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99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 pitchFamily="18" charset="0"/>
                        </a:rPr>
                        <a:t>Вопрос 6.</a:t>
                      </a: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0536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Как сохранить </a:t>
                      </a:r>
                      <a:r>
                        <a:rPr lang="ru-RU" sz="1400" b="1" dirty="0" err="1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биоразнообразие</a:t>
                      </a:r>
                      <a:r>
                        <a:rPr lang="ru-RU" sz="1400" b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Темы: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Как сохранить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биоразнообразие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Национальные парки.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Заповедники.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Экотуризм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: гармония природы и человека.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Что такое Красная книга и для чего она нужна.</a:t>
                      </a: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7053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06" y="-28969"/>
            <a:ext cx="12184618" cy="17944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4343"/>
            <a:ext cx="12184618" cy="7836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6062" y="1880253"/>
            <a:ext cx="5961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VII. Закрепление материала – решение ситуационной задачи: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8665" y="3878618"/>
            <a:ext cx="104027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4988" algn="just"/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Ситуационная задача:</a:t>
            </a:r>
          </a:p>
          <a:p>
            <a:pPr indent="534988" algn="just"/>
            <a:r>
              <a:rPr lang="ru-RU" sz="1400" dirty="0" smtClean="0"/>
              <a:t>По перемещению белых медведей учёные нагляднее всего могут оценить, как меняется климат. Анализ движения медведей, показал, что они преодолевают в месяц примерно 80-100 километров, перемещаясь главным образом  вдоль побережий, внутрь материков заходят не дальше, чем на один-два километра. Но уже неоднократно было замечено появление отдельных особей в посёлках. </a:t>
            </a:r>
          </a:p>
          <a:p>
            <a:pPr indent="534988" algn="just"/>
            <a:r>
              <a:rPr lang="ru-RU" sz="1400" dirty="0" smtClean="0"/>
              <a:t>Как можно объяснить такое поведение белых медведей?</a:t>
            </a:r>
          </a:p>
          <a:p>
            <a:pPr indent="534988" algn="just"/>
            <a:r>
              <a:rPr lang="ru-RU" sz="1400" dirty="0" smtClean="0"/>
              <a:t>Чем это грозит их популяции?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6062" y="2427848"/>
            <a:ext cx="104027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4988" algn="just"/>
            <a:r>
              <a:rPr lang="ru-RU" sz="1400" dirty="0" smtClean="0"/>
              <a:t> </a:t>
            </a: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Фронтальное собеседование по вопросам: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Что представляет собой понятие – </a:t>
            </a:r>
            <a:r>
              <a:rPr lang="ru-RU" sz="1400" dirty="0" err="1" smtClean="0"/>
              <a:t>биоразнообразие</a:t>
            </a:r>
            <a:r>
              <a:rPr lang="ru-RU" sz="1400" dirty="0" smtClean="0"/>
              <a:t>?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Перечислите факторы, которые влияют на </a:t>
            </a:r>
            <a:r>
              <a:rPr lang="ru-RU" sz="1400" dirty="0" err="1" smtClean="0"/>
              <a:t>биоразнообразие</a:t>
            </a:r>
            <a:r>
              <a:rPr lang="ru-RU" sz="1400" dirty="0" smtClean="0"/>
              <a:t>?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Как уменьшается </a:t>
            </a:r>
            <a:r>
              <a:rPr lang="ru-RU" sz="1400" dirty="0" err="1" smtClean="0"/>
              <a:t>биоразнообразие</a:t>
            </a:r>
            <a:r>
              <a:rPr lang="ru-RU" sz="1400" dirty="0" smtClean="0"/>
              <a:t> под воздействием человека?</a:t>
            </a:r>
          </a:p>
          <a:p>
            <a:pPr marL="342900" indent="-342900">
              <a:buAutoNum type="arabicPeriod" startAt="4"/>
            </a:pPr>
            <a:r>
              <a:rPr lang="ru-RU" sz="1400" dirty="0" smtClean="0"/>
              <a:t>Как сохранить </a:t>
            </a:r>
            <a:r>
              <a:rPr lang="ru-RU" sz="1400" dirty="0" err="1" smtClean="0"/>
              <a:t>биоразнообразие</a:t>
            </a:r>
            <a:r>
              <a:rPr lang="ru-RU" sz="1400" dirty="0" smtClean="0"/>
              <a:t>?</a:t>
            </a:r>
          </a:p>
          <a:p>
            <a:pPr indent="534988" algn="just"/>
            <a:endParaRPr lang="ru-RU" sz="1400" dirty="0" smtClean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199" y="1758660"/>
            <a:ext cx="1488026" cy="2229098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3455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618" cy="17944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4343"/>
            <a:ext cx="12184618" cy="7836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7808" y="1969961"/>
            <a:ext cx="5961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VII. Закрепление материала – решение ситуационной задачи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7808" y="2628877"/>
            <a:ext cx="526750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850"/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Правильный ответ.  Аргументация.</a:t>
            </a:r>
          </a:p>
          <a:p>
            <a:pPr indent="450850" algn="just"/>
            <a:r>
              <a:rPr lang="ru-RU" sz="1400" dirty="0" smtClean="0"/>
              <a:t>Основное питание белых медведей - тюлень на льдине. Суша им особо не нужна, на ней они только строят берлоги и выводят потомство. Но льды стремительно тают, отступают от береговой линии все дальше. И все дольше море остается свободным ото льда. В воде медведи охотиться не приспособлены. Приходится искать пищу на берегу – погибших птиц, яйца мелких животных. Несмотря на то что белые медведи пока стараются не заходить вглубь материков, все чаще голод заставляет их искать пропитание где только можно. </a:t>
            </a:r>
          </a:p>
          <a:p>
            <a:pPr indent="450850" algn="just"/>
            <a:r>
              <a:rPr lang="ru-RU" sz="1400" dirty="0" smtClean="0"/>
              <a:t>Эти факторы делают популяцию белых медведей уязвимыми к потеплению и может привести к сильному уменьшению численности, и возможно полному исчезновению. </a:t>
            </a:r>
          </a:p>
          <a:p>
            <a:endParaRPr lang="ru-RU" sz="2400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0" name="Picture 2" descr="D:\Users\user\Desktop\фото през. уроки\01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3119" y="1855241"/>
            <a:ext cx="4791350" cy="4214483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3455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y Custom Fonts">
      <a:majorFont>
        <a:latin typeface="Rockwell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1885</TotalTime>
  <Words>2139</Words>
  <Application>Microsoft Office PowerPoint</Application>
  <PresentationFormat>Произвольный</PresentationFormat>
  <Paragraphs>150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Wellington-Moore</dc:creator>
  <cp:lastModifiedBy>Пользователь Windows</cp:lastModifiedBy>
  <cp:revision>156</cp:revision>
  <cp:lastPrinted>2019-06-12T03:23:42Z</cp:lastPrinted>
  <dcterms:created xsi:type="dcterms:W3CDTF">2019-06-11T05:06:37Z</dcterms:created>
  <dcterms:modified xsi:type="dcterms:W3CDTF">2020-09-28T19:38:49Z</dcterms:modified>
</cp:coreProperties>
</file>