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9" r:id="rId2"/>
    <p:sldId id="445" r:id="rId3"/>
    <p:sldId id="427" r:id="rId4"/>
    <p:sldId id="428" r:id="rId5"/>
    <p:sldId id="429" r:id="rId6"/>
    <p:sldId id="430" r:id="rId7"/>
    <p:sldId id="431" r:id="rId8"/>
    <p:sldId id="440" r:id="rId9"/>
    <p:sldId id="432" r:id="rId10"/>
    <p:sldId id="441" r:id="rId11"/>
    <p:sldId id="433" r:id="rId12"/>
    <p:sldId id="436" r:id="rId13"/>
    <p:sldId id="442" r:id="rId14"/>
    <p:sldId id="444" r:id="rId15"/>
    <p:sldId id="446" r:id="rId16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00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6255" autoAdjust="0"/>
  </p:normalViewPr>
  <p:slideViewPr>
    <p:cSldViewPr snapToGrid="0">
      <p:cViewPr>
        <p:scale>
          <a:sx n="70" d="100"/>
          <a:sy n="70" d="100"/>
        </p:scale>
        <p:origin x="-732" y="-1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1932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40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057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001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64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2782-1BDC-4D78-8DFD-A4135CB66B81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8B06-76B4-4376-A3B3-52EB6D23E6A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0728-A7A9-4527-A2AD-BBEA4772470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3B8-14C4-4794-9D60-9DB3CCA8B619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2E9-81F0-41DE-9E71-82DF5A61BDF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E6A8-B5AA-4FAC-9821-EDF13E4D2C9D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6384-5A30-4763-A29C-BDE050F6B95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A074-65DE-4072-8FB1-0D295EA2A2F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3C68-030E-4215-A984-BB82B75F2511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2149-9B66-4B65-B337-CC2164BCA10B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9C04-1A27-4679-A3ED-865E48D4D86A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11B2-F160-4818-98E3-55FF5645598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9982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43" y="0"/>
            <a:ext cx="122655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ООН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pic>
        <p:nvPicPr>
          <p:cNvPr id="9" name="Picture 2" descr="D:\Users\user\Downloads\флаг казахста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636" y="685683"/>
            <a:ext cx="1042016" cy="521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81282" y="2389728"/>
            <a:ext cx="53997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Урок естествознания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«Откуда берётся электроэнергия?»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200" b="1" i="1" dirty="0" smtClean="0">
                <a:solidFill>
                  <a:schemeClr val="bg1"/>
                </a:solidFill>
              </a:rPr>
              <a:t>Разработчик: </a:t>
            </a:r>
            <a:r>
              <a:rPr lang="ru-RU" sz="1200" i="1" dirty="0" smtClean="0">
                <a:solidFill>
                  <a:schemeClr val="bg1"/>
                </a:solidFill>
              </a:rPr>
              <a:t>Варвара Чулковская, Кахахстан</a:t>
            </a:r>
            <a:endParaRPr lang="ru-RU" sz="1200" i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5318" y="907422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2.2.1. ПРИМЕРЫ И ПЛАНЫ ТЕМАТИЧЕСКИХ И МЕЖДИСЦИПЛИНАРНЫХ УРОКОВ С 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35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2007232"/>
              </p:ext>
            </p:extLst>
          </p:nvPr>
        </p:nvGraphicFramePr>
        <p:xfrm>
          <a:off x="526942" y="1666692"/>
          <a:ext cx="10957302" cy="4066871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845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Традиционные и альтернативные источники получения электроэнергии.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.2.3  Зелёное строительство. Пассивные и активные дома.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 втором раунде у команд есть выбор из двух тем: «Традиционная энергия» и «Альтернативная энергия».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Раунд 2. Вопросы.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Альтернативная энергия.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баллов. Можно ли построить гидроэлектростанцию в нашем городе?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баллов. Работа какой электростанции, использующей альтернативный источник энергии, сильно зависит от времени суток и погоды?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баллов. Какой источник энергии используется на геотермальной электростанции?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баллов. Почему альтернативная энергия считается экологически чистой?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баллов. В какой части света находится большая часть ветряных электростанций мира?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Интеллект-карты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составленные учащимися по разделам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пособия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«Климатическая шкатулка»: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3.1.2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Основные источники энергии;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3.1.5 Возобновляемые источники энергии.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71" y="3818444"/>
            <a:ext cx="1982595" cy="182087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269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155852"/>
              </p:ext>
            </p:extLst>
          </p:nvPr>
        </p:nvGraphicFramePr>
        <p:xfrm>
          <a:off x="526942" y="1898708"/>
          <a:ext cx="10957302" cy="3703056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86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3.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Экономия электроэнергии.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.2. Энергоэффективность и энергосбережение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третьем раунде – только один вопрос. Командам выделяется достаточное время на его обдумывание (около 5 минут). Вопрос «весит» 100 баллов, поэтому у отстающей команды есть возможность вырваться вперёд.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Раунд 3. Вопрос.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Экономия электроэнергии.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баллов. Каждый из нас может вести более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экологичный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 жизни, внося свой вклад в остановку процесса глобального потепления. Назовите минимум два способа это сделать. Баллы получает команда, назвавшая больше всего способов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Интеллект-карты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составленные учащимися по разделу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пособия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«Климатическая шкатулка»: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3.2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Энергоэффективность и энергосбережение.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83" y="3834615"/>
            <a:ext cx="1826192" cy="167037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520" y="340962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VII. Ответы на вопросы 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Брейн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-ринга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015" y="2035649"/>
            <a:ext cx="91003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Раунд 1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Ископаемое топливо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b="1" dirty="0"/>
              <a:t>10. </a:t>
            </a:r>
            <a:r>
              <a:rPr lang="ru-RU" sz="1400" dirty="0"/>
              <a:t>Нефть, каменный уголь, природный газ. Все три используются в качестве топлива на тепловых электростанциях. К тому же:</a:t>
            </a:r>
          </a:p>
          <a:p>
            <a:pPr lvl="0"/>
            <a:r>
              <a:rPr lang="ru-RU" sz="1400" dirty="0"/>
              <a:t>из нефти производят топливо для автомобилей, пластмассы, бытовую химию, лекарства;</a:t>
            </a:r>
          </a:p>
          <a:p>
            <a:pPr lvl="0"/>
            <a:r>
              <a:rPr lang="ru-RU" sz="1400" dirty="0"/>
              <a:t>каменный уголь используют в быту для отопления, а также извлекают из него редкие химические элементы;</a:t>
            </a:r>
          </a:p>
          <a:p>
            <a:pPr lvl="0"/>
            <a:r>
              <a:rPr lang="ru-RU" sz="1400" dirty="0"/>
              <a:t>из природного газа производят топливо для автомобилей и используют его в быту для подогрева воды и приготовления пищи.</a:t>
            </a:r>
          </a:p>
          <a:p>
            <a:r>
              <a:rPr lang="ru-RU" sz="1400" b="1" dirty="0"/>
              <a:t>20. </a:t>
            </a:r>
            <a:r>
              <a:rPr lang="ru-RU" sz="1400" dirty="0"/>
              <a:t>Органическое топливо – это синоним ископаемого топлива.</a:t>
            </a:r>
          </a:p>
          <a:p>
            <a:r>
              <a:rPr lang="ru-RU" sz="1400" b="1" dirty="0"/>
              <a:t>30. </a:t>
            </a:r>
            <a:r>
              <a:rPr lang="ru-RU" sz="1400" dirty="0"/>
              <a:t>Природный газ.</a:t>
            </a:r>
          </a:p>
          <a:p>
            <a:r>
              <a:rPr lang="ru-RU" sz="1400" b="1" dirty="0"/>
              <a:t>40</a:t>
            </a:r>
            <a:r>
              <a:rPr lang="ru-RU" sz="1400" dirty="0"/>
              <a:t>. Нефть.</a:t>
            </a:r>
          </a:p>
          <a:p>
            <a:r>
              <a:rPr lang="ru-RU" sz="1400" b="1" dirty="0"/>
              <a:t>50. </a:t>
            </a:r>
            <a:r>
              <a:rPr lang="ru-RU" sz="1400" dirty="0"/>
              <a:t>Каменный уголь.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48" y="4504992"/>
            <a:ext cx="1531620" cy="160313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455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520" y="340962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VII. Ответы на вопросы 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Брейн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-ринга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015" y="2035649"/>
            <a:ext cx="491020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Раунд 2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Традиционная энергия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b="1" dirty="0"/>
              <a:t>20. </a:t>
            </a:r>
            <a:r>
              <a:rPr lang="ru-RU" sz="1400" dirty="0"/>
              <a:t>Нефть, каменный уголь, природный газ.</a:t>
            </a:r>
          </a:p>
          <a:p>
            <a:r>
              <a:rPr lang="ru-RU" sz="1400" b="1" dirty="0"/>
              <a:t>40. </a:t>
            </a:r>
            <a:r>
              <a:rPr lang="ru-RU" sz="1400" dirty="0"/>
              <a:t>Около 75%.</a:t>
            </a:r>
          </a:p>
          <a:p>
            <a:r>
              <a:rPr lang="ru-RU" sz="1400" b="1" dirty="0"/>
              <a:t>60. </a:t>
            </a:r>
            <a:r>
              <a:rPr lang="ru-RU" sz="1400" dirty="0"/>
              <a:t>Парниковый эффект. Тепловые электростанции – основной фактор накопления парниковых газов в атмосфере Земли.</a:t>
            </a:r>
          </a:p>
          <a:p>
            <a:r>
              <a:rPr lang="ru-RU" sz="1400" b="1" dirty="0"/>
              <a:t>80. </a:t>
            </a:r>
            <a:r>
              <a:rPr lang="ru-RU" sz="1400" dirty="0"/>
              <a:t>Тепловые электростанции:</a:t>
            </a:r>
          </a:p>
          <a:p>
            <a:pPr lvl="0"/>
            <a:r>
              <a:rPr lang="ru-RU" sz="1400" dirty="0"/>
              <a:t>потребляют невозобновляемые природные ресурсы в качестве топлива;</a:t>
            </a:r>
          </a:p>
          <a:p>
            <a:pPr lvl="0"/>
            <a:r>
              <a:rPr lang="ru-RU" sz="1400" dirty="0"/>
              <a:t>осуществляют выбросы парниковых газов и токсических веществ атмосферу;</a:t>
            </a:r>
          </a:p>
          <a:p>
            <a:pPr lvl="0"/>
            <a:r>
              <a:rPr lang="ru-RU" sz="1400" dirty="0"/>
              <a:t>требуют больших пространств для захоронения отходов.</a:t>
            </a:r>
          </a:p>
          <a:p>
            <a:r>
              <a:rPr lang="ru-RU" sz="1400" b="1" dirty="0"/>
              <a:t>100. </a:t>
            </a:r>
            <a:r>
              <a:rPr lang="ru-RU" sz="1400" dirty="0"/>
              <a:t>В США и Франции.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71779" y="2117536"/>
            <a:ext cx="4691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Раунд 2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Альтернативная энергия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b="1" dirty="0"/>
              <a:t>20. </a:t>
            </a:r>
            <a:r>
              <a:rPr lang="ru-RU" sz="1400" dirty="0"/>
              <a:t>Ответ зависит от того, протекает ли через ваш город река.</a:t>
            </a:r>
          </a:p>
          <a:p>
            <a:r>
              <a:rPr lang="ru-RU" sz="1400" b="1" dirty="0"/>
              <a:t>40. </a:t>
            </a:r>
            <a:r>
              <a:rPr lang="ru-RU" sz="1400" dirty="0"/>
              <a:t>Солнечная электростанция. </a:t>
            </a:r>
          </a:p>
          <a:p>
            <a:r>
              <a:rPr lang="ru-RU" sz="1400" b="1" dirty="0"/>
              <a:t>60. </a:t>
            </a:r>
            <a:r>
              <a:rPr lang="ru-RU" sz="1400" dirty="0"/>
              <a:t>Вода из горячих источников.</a:t>
            </a:r>
          </a:p>
          <a:p>
            <a:r>
              <a:rPr lang="ru-RU" sz="1400" b="1" dirty="0"/>
              <a:t>80. </a:t>
            </a:r>
            <a:r>
              <a:rPr lang="ru-RU" sz="1400" dirty="0"/>
              <a:t>Альтернативная энергия:</a:t>
            </a:r>
          </a:p>
          <a:p>
            <a:pPr lvl="0"/>
            <a:r>
              <a:rPr lang="ru-RU" sz="1400" dirty="0"/>
              <a:t>потребляет возобновляемые или неисчерпаемые природные ресурсы;</a:t>
            </a:r>
          </a:p>
          <a:p>
            <a:pPr lvl="0"/>
            <a:r>
              <a:rPr lang="ru-RU" sz="1400" dirty="0"/>
              <a:t>не сопровождается выбросом в атмосферу парниковых газов и токсических веществ;</a:t>
            </a:r>
          </a:p>
          <a:p>
            <a:pPr lvl="0"/>
            <a:r>
              <a:rPr lang="ru-RU" sz="1400" dirty="0"/>
              <a:t>не накапливает отходы.</a:t>
            </a:r>
          </a:p>
          <a:p>
            <a:r>
              <a:rPr lang="ru-RU" sz="1400" b="1" dirty="0"/>
              <a:t>100. </a:t>
            </a:r>
            <a:r>
              <a:rPr lang="ru-RU" sz="1400" dirty="0"/>
              <a:t>В Европе.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405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520" y="340962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VII. Ответы на вопросы 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Брейн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-ринга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072" y="1571622"/>
            <a:ext cx="11156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Раунд 3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100. Вклад в остановку процесса глобального потепления: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экономия электрической энергии (энергосберегающие лампы, отключение неиспользуемых приборов, выключение света в неиспользуемых помещениях, использование электрического света только в темное время суток, отказ от кондиционеров в пользу проветривания);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экономия энергии, расходуемой на отопление (современные стеклопакеты, утепление дверных и оконных проемов, регулировка радиаторов отопления, недопущение их закрытия предметами мебели);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выбор в пользу экологичных видов транспорта (например, в пользу велосипеда или передвижения пешком);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выбор в пользу общественного транспорта;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отказ от отопления углем.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035" y="3930832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VIII.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Итог урока. (Рефлексия).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052" y="4311117"/>
            <a:ext cx="11420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Учитель </a:t>
            </a:r>
            <a:r>
              <a:rPr lang="ru-RU" sz="1400" dirty="0" smtClean="0"/>
              <a:t>подводит итог урока и игры.  Победители получают высокие оценки. Учитель предлагает </a:t>
            </a:r>
            <a:r>
              <a:rPr lang="ru-RU" sz="1400" dirty="0"/>
              <a:t>учащимся ответить на вопрос: </a:t>
            </a:r>
          </a:p>
          <a:p>
            <a:r>
              <a:rPr lang="ru-RU" sz="1400" b="1" i="1" dirty="0" smtClean="0"/>
              <a:t>«Понравилась ли вам игра? Решили ли вы снизить дома, на бытовом уровне потребление энергии? С чего вы начнете?». </a:t>
            </a:r>
            <a:endParaRPr lang="ru-RU" sz="1400" b="1" i="1" dirty="0"/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5661" y="5120462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IX.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Домашнее задание.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31" y="5568284"/>
            <a:ext cx="10781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Возьмите у родителей платежки за электроэнергию за несколько месяцев.  В какие месяцы потребление электроэнергии было максимальное?  В какие минимальным? Чем это можно объяснить? Может ли ваша семья расходовать меньшее количество электроэнергии? За счет чего? Проконсультируйтесь по этим вопросам с родителями.</a:t>
            </a:r>
            <a:endParaRPr lang="ru-RU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703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27434" y="143466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2" descr="D:\Users\user\Downloads\флаг казахста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2696" y="712979"/>
            <a:ext cx="1042016" cy="52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162" y="1892015"/>
            <a:ext cx="9761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162" y="2875034"/>
            <a:ext cx="9310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III.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Планируемые задачи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: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- Показать  влияние различных видов  энергетики на </a:t>
            </a:r>
            <a:r>
              <a:rPr lang="ru-RU" sz="1400" dirty="0" smtClean="0"/>
              <a:t>изменение климата.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/>
              <a:t>- Познакомить с понятиями:  «Ископаемое топливо», «Традиционная энергия», «Альтернативная энергия», «Экономия энергии», «зеленая энергетика»;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249" y="1754321"/>
            <a:ext cx="683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I. 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Тема урока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 «Откуда берётся электроэнергия?»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0678" y="4032409"/>
            <a:ext cx="6328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IV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. Вид и форма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урока: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Обобщающий урок; «перевёрнутый» класс и игра «</a:t>
            </a:r>
            <a:r>
              <a:rPr lang="ru-RU" sz="1400" dirty="0" err="1" smtClean="0"/>
              <a:t>Брейн-ринг</a:t>
            </a:r>
            <a:r>
              <a:rPr lang="ru-RU" sz="1400" dirty="0" smtClean="0"/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951" y="4833465"/>
            <a:ext cx="8767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Оборудование: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/>
              <a:t> Доска, секундомер, интеллект-карты,  </a:t>
            </a:r>
            <a:r>
              <a:rPr lang="ru-RU" sz="1400" dirty="0" smtClean="0">
                <a:ea typeface="Times New Roman"/>
                <a:cs typeface="Times New Roman" pitchFamily="18" charset="0"/>
              </a:rPr>
              <a:t>пособие «Климатическая шкатулка»: </a:t>
            </a:r>
            <a:endParaRPr lang="ru-RU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19115" y="2197281"/>
            <a:ext cx="985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Цель урока: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Обобщить знания учащихся об основных источниках получения электрической  энергии.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50" y="3848263"/>
            <a:ext cx="1826192" cy="1670375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1125580"/>
              </p:ext>
            </p:extLst>
          </p:nvPr>
        </p:nvGraphicFramePr>
        <p:xfrm>
          <a:off x="526942" y="1898707"/>
          <a:ext cx="10957302" cy="2012064"/>
        </p:xfrm>
        <a:graphic>
          <a:graphicData uri="http://schemas.openxmlformats.org/drawingml/2006/table">
            <a:tbl>
              <a:tblPr/>
              <a:tblGrid>
                <a:gridCol w="7129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7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02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1.Организационный момент.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Начертите на доске таблицу вопросов (см. пример ниже). Разделите класс на команды. Определите на доске место для подсчёта баллов команд.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делятся на команды.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EC3FEB-B2E4-2044-9A1A-96FD6C86E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034" y="3759801"/>
            <a:ext cx="5352650" cy="251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69" y="4820294"/>
            <a:ext cx="1751941" cy="18337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712179"/>
              </p:ext>
            </p:extLst>
          </p:nvPr>
        </p:nvGraphicFramePr>
        <p:xfrm>
          <a:off x="668832" y="1835646"/>
          <a:ext cx="10957302" cy="2487293"/>
        </p:xfrm>
        <a:graphic>
          <a:graphicData uri="http://schemas.openxmlformats.org/drawingml/2006/table">
            <a:tbl>
              <a:tblPr/>
              <a:tblGrid>
                <a:gridCol w="6867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0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3530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Проверка домашнего задания.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предлагает учащимся обсудить внутри команд составленные дома интеллект-карты по следующим разделам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пособия «Климатическая шкатулка»: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3.1.2 Основные источники энергии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3.1.3 Углеводородные источники энергии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3.1.5 Возобновляемые источники энергии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3.2 Энергоэффективность и энергосбережение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демонстрируют и обсуждают внутри команды составленные дома интеллект-карты.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77" y="4468168"/>
            <a:ext cx="1488026" cy="222909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9322700"/>
              </p:ext>
            </p:extLst>
          </p:nvPr>
        </p:nvGraphicFramePr>
        <p:xfrm>
          <a:off x="526942" y="1680339"/>
          <a:ext cx="10957302" cy="3974976"/>
        </p:xfrm>
        <a:graphic>
          <a:graphicData uri="http://schemas.openxmlformats.org/drawingml/2006/table">
            <a:tbl>
              <a:tblPr/>
              <a:tblGrid>
                <a:gridCol w="6709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7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9029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Актуализация знаний. 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рисует на доске схематичное изображение многоэтажного дома (в правой части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доски),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изображает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 пропуска слева от дома и стрелки, так, чтобы получилось: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______ ➡️ ______ ➡️ ______ ➡️ дом.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Учитель: «Представим обычный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многоквартирный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дом. Каким образом туда попадает электроэнергия? Давайте дополним схему».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итоге должно получиться: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Электростанция ➡️ Электросети ➡️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Энергоснабжающая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организация «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Kegoc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➡️ дом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***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Энергоснабжающая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организация «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Kegoc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» обеспечивает энергией весь Казахстан.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высказывают предположения о том, что должно быть на месте пропусков. Учащиеся, высказавшие верные предположения, выходят к доске и дорисовывают схему.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2955206"/>
              </p:ext>
            </p:extLst>
          </p:nvPr>
        </p:nvGraphicFramePr>
        <p:xfrm>
          <a:off x="526942" y="1898708"/>
          <a:ext cx="5873858" cy="2317794"/>
        </p:xfrm>
        <a:graphic>
          <a:graphicData uri="http://schemas.openxmlformats.org/drawingml/2006/table">
            <a:tbl>
              <a:tblPr/>
              <a:tblGrid>
                <a:gridCol w="587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970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 План урока. Изучаемые вопросы</a:t>
                      </a:r>
                      <a:r>
                        <a:rPr lang="ru-RU" sz="16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(по учебнику).</a:t>
                      </a:r>
                      <a:endParaRPr lang="ru-RU" sz="16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1. Ископаемое топливо.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9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2. Традиционные и альтернативные источники получения электроэнергии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9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3. Экономия электроэнергии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66" y="1609208"/>
            <a:ext cx="2382693" cy="252606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7969285"/>
              </p:ext>
            </p:extLst>
          </p:nvPr>
        </p:nvGraphicFramePr>
        <p:xfrm>
          <a:off x="526942" y="1516564"/>
          <a:ext cx="10957302" cy="4207710"/>
        </p:xfrm>
        <a:graphic>
          <a:graphicData uri="http://schemas.openxmlformats.org/drawingml/2006/table">
            <a:tbl>
              <a:tblPr/>
              <a:tblGrid>
                <a:gridCol w="6740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6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1418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1.</a:t>
                      </a:r>
                      <a:endParaRPr lang="ru-RU" sz="1400" b="1" i="0" baseline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Ископаемое топливо. Раунд 1</a:t>
                      </a:r>
                      <a:endParaRPr lang="ru-RU" sz="1400" b="1" i="0" baseline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.1.3 Углеводородные источники энергии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предлагает сыграть в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Брейн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-ринг» и знакомит команды со следующими правилами: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Игра состоит из трех раундов. В каждом раунде вопросы отличаются по теме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цене (номиналу).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Темы и цена вопросов указаны в таблице на доске. Разрешается использовать интеллект-карты, составленные дома.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Когда ход у вашей команды, вы можете выбрать 1 вопрос для ответа. Чем легче вопрос, тем меньше его стоимость в баллах.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1-ом раунде на выбор предлагается 5 вопросов, во 2-ом – 10 вопросов. В 3-ем раунде вам нужно будет ответить на 1 вопрос.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обдумывание каждого вопроса в 1-ом и 2-ом раунде команде дается 1 минута. В 3-ем раунде вы получите 3 минуты на обдумывание. Если команда ответила неправильно, ход переходит к другой команде.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Учитель оповещает команды, что тема Раунда 1 – «Ископаемое топливо». Продолжение – на следующем слайде.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Интеллект-карты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составленные учащимися по разделу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3.1.3 Углеводородные источники энергии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63" y="3417290"/>
            <a:ext cx="1488026" cy="222909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175916"/>
              </p:ext>
            </p:extLst>
          </p:nvPr>
        </p:nvGraphicFramePr>
        <p:xfrm>
          <a:off x="526942" y="1898708"/>
          <a:ext cx="10957302" cy="3050200"/>
        </p:xfrm>
        <a:graphic>
          <a:graphicData uri="http://schemas.openxmlformats.org/drawingml/2006/table">
            <a:tbl>
              <a:tblPr/>
              <a:tblGrid>
                <a:gridCol w="5532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4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23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Ископаемое топливо. Раунд 1</a:t>
                      </a:r>
                      <a:endParaRPr lang="ru-RU" sz="1400" b="1" i="0" baseline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.1.3 Углеводородные источники энергии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Раунд 1. Вопросы.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Ископаемое топливо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баллов. Назовите один вид ископаемого топлива и опишите, для чего оно применяется.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баллов. Что такое органическое топливо?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баллов. Как называется ископаемое топливо, которое представляет собой смесь газов, образовавшуюся в недрах земли при разложении органических веществ?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баллов. Из какого ископаемого топлива производят игрушки, ткани, упаковку и даже лекарства?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баллов. Какой из видов ископаемого топлива человек начал использовать первым?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Интеллект-карты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составленные учащимися по разделу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3.1.3  пособия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«Климатическая шкатулка»  -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Углеводородные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источники энергии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44" y="3203463"/>
            <a:ext cx="1982595" cy="171335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707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65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4552746"/>
              </p:ext>
            </p:extLst>
          </p:nvPr>
        </p:nvGraphicFramePr>
        <p:xfrm>
          <a:off x="369287" y="1655379"/>
          <a:ext cx="10957302" cy="4556235"/>
        </p:xfrm>
        <a:graphic>
          <a:graphicData uri="http://schemas.openxmlformats.org/drawingml/2006/table">
            <a:tbl>
              <a:tblPr/>
              <a:tblGrid>
                <a:gridCol w="5478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10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2.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Традиционные и альтернативные источники получения электроэнергии.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Климатической Шкатулки</a:t>
                      </a: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400" b="1" i="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.2.3  Зелёное строительство. Пассивные и активные дома.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 втором раунде у команд есть выбор из двух тем: «Традиционная энергия» и «Альтернативная энергия».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Раунд 2. Вопросы.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Традиционная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энергия.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баллов. На каких видах топлива работают тепловые электростанции?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баллов. Сколько процентов энергии в мире вырабатывается тепловыми электростанциями?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баллов. Как называется накопление парниковых газов в атмосфере Земли, приводящее к нагреву планеты? Какое отношение к этому имеют тепловые электростанции? </a:t>
                      </a:r>
                      <a:r>
                        <a:rPr lang="ru-RU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 = 30+30, команда может заработать по 30 баллов за каждый вопрос).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баллов. Почему тепловые электростанции негативно влияют на экологию? Назовите минимум 2 причины.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баллов. В каких двух странах производится половина всей производимой в мире ядерной электроэнергии?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Интеллект-карты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 составленные учащимися по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разделам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пособия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«Климатическая шкатулка»: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3.1.2 Основные источники энергии;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3.1.5 Возобновляемые источники энергии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95" y="4563410"/>
            <a:ext cx="1531620" cy="161032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53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1620</Words>
  <Application>Microsoft Office PowerPoint</Application>
  <PresentationFormat>Произвольный</PresentationFormat>
  <Paragraphs>178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Wellington-Moore; Кусиденова Гульнара Кундаковна</dc:creator>
  <cp:lastModifiedBy>Пользователь Windows</cp:lastModifiedBy>
  <cp:revision>180</cp:revision>
  <cp:lastPrinted>2019-06-12T03:23:42Z</cp:lastPrinted>
  <dcterms:created xsi:type="dcterms:W3CDTF">2019-06-11T05:06:37Z</dcterms:created>
  <dcterms:modified xsi:type="dcterms:W3CDTF">2020-09-28T19:40:51Z</dcterms:modified>
</cp:coreProperties>
</file>