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2"/>
  </p:notesMasterIdLst>
  <p:sldIdLst>
    <p:sldId id="256" r:id="rId3"/>
    <p:sldId id="282" r:id="rId4"/>
    <p:sldId id="273" r:id="rId5"/>
    <p:sldId id="263" r:id="rId6"/>
    <p:sldId id="275" r:id="rId7"/>
    <p:sldId id="280" r:id="rId8"/>
    <p:sldId id="284" r:id="rId9"/>
    <p:sldId id="278" r:id="rId10"/>
    <p:sldId id="283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83" autoAdjust="0"/>
  </p:normalViewPr>
  <p:slideViewPr>
    <p:cSldViewPr>
      <p:cViewPr varScale="1">
        <p:scale>
          <a:sx n="65" d="100"/>
          <a:sy n="65" d="100"/>
        </p:scale>
        <p:origin x="-8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9" d="100"/>
          <a:sy n="69" d="100"/>
        </p:scale>
        <p:origin x="-2532" y="62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9684853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34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24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11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11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7112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322912" cy="4693096"/>
          </a:xfrm>
        </p:spPr>
        <p:txBody>
          <a:bodyPr/>
          <a:lstStyle/>
          <a:p>
            <a:pPr defTabSz="355600">
              <a:buSzPct val="100000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000" dirty="0">
              <a:ea typeface="Helvetica Neue"/>
              <a:cs typeface="Helvetica Neue"/>
            </a:endParaRPr>
          </a:p>
          <a:p>
            <a:pPr marL="228600" indent="-228600" defTabSz="355600">
              <a:buSzPct val="100000"/>
              <a:buFont typeface="+mj-lt"/>
              <a:buAutoNum type="arabicPeriod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ru-RU" sz="1000" dirty="0">
              <a:latin typeface="Helvetica Neue"/>
              <a:ea typeface="Helvetica Neue"/>
              <a:cs typeface="Helvetica Neue"/>
            </a:endParaRPr>
          </a:p>
          <a:p>
            <a:pPr marL="228600" indent="-228600" defTabSz="355600">
              <a:buSzPct val="100000"/>
              <a:buAutoNum type="arabicPeriod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ru-RU" sz="1000" dirty="0">
              <a:latin typeface="Helvetica Neue"/>
              <a:ea typeface="Helvetica Neue"/>
              <a:cs typeface="Helvetica Neue"/>
            </a:endParaRPr>
          </a:p>
          <a:p>
            <a:pPr marL="228600" indent="-228600" defTabSz="355600">
              <a:buSzPct val="100000"/>
              <a:buAutoNum type="arabicPeriod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000" dirty="0"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32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5953124" y="6581029"/>
            <a:ext cx="428628" cy="2769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‹#›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58030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5953124" y="6581029"/>
            <a:ext cx="428628" cy="2769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‹#›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44064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5953124" y="6581029"/>
            <a:ext cx="428628" cy="2769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‹#›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9611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5953124" y="6581029"/>
            <a:ext cx="428628" cy="2769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‹#›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04936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5953124" y="6581029"/>
            <a:ext cx="428628" cy="2769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‹#›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05109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5953124" y="6581029"/>
            <a:ext cx="428628" cy="2769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‹#›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22372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5953124" y="6581029"/>
            <a:ext cx="428628" cy="2769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‹#›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7935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5953124" y="6581029"/>
            <a:ext cx="428628" cy="2769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‹#›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66732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5953124" y="6581029"/>
            <a:ext cx="428628" cy="2769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‹#›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7400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3124" y="6581029"/>
            <a:ext cx="278277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5953124" y="6581029"/>
            <a:ext cx="428628" cy="2769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‹#›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44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  <a:sym typeface="Gill Sans M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  <a:sym typeface="Gill Sans MT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  <a:sym typeface="Gill Sans M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  <a:sym typeface="Gill Sans M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  <a:sym typeface="Gill Sans M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4643" y="0"/>
            <a:ext cx="1226551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12"/>
          <p:cNvSpPr txBox="1"/>
          <p:nvPr/>
        </p:nvSpPr>
        <p:spPr>
          <a:xfrm>
            <a:off x="4262628" y="6189149"/>
            <a:ext cx="3666746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Программа развития ООН</a:t>
            </a:r>
          </a:p>
          <a:p>
            <a:pPr algn="ctr">
              <a:defRPr sz="12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2020</a:t>
            </a:r>
          </a:p>
        </p:txBody>
      </p:sp>
      <p:pic>
        <p:nvPicPr>
          <p:cNvPr id="99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220770" y="414150"/>
            <a:ext cx="720005" cy="1133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4" descr="Picture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297266" y="885640"/>
            <a:ext cx="822536" cy="646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4" descr="&lt;strong&gt;Флаг&lt;/strong&gt; Армении — Википедия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5360" y="764704"/>
            <a:ext cx="829674" cy="4148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4021" y="2425479"/>
            <a:ext cx="854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Межпредметный урок технология / биология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«Создание муляжей животных  Красной книги Армении»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549797" y="3110211"/>
            <a:ext cx="4260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Разработчики: </a:t>
            </a:r>
            <a:r>
              <a:rPr lang="ru-RU" sz="1200" i="1" dirty="0" err="1" smtClean="0">
                <a:solidFill>
                  <a:schemeClr val="bg1"/>
                </a:solidFill>
              </a:rPr>
              <a:t>Нарине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Пилоян</a:t>
            </a:r>
            <a:r>
              <a:rPr lang="ru-RU" sz="1200" i="1" dirty="0" smtClean="0">
                <a:solidFill>
                  <a:schemeClr val="bg1"/>
                </a:solidFill>
              </a:rPr>
              <a:t> (учитель биологии)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Ася Григорян (учитель технологии) Армения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64" y="2169994"/>
            <a:ext cx="1982684" cy="1637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9656" y="764704"/>
            <a:ext cx="590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2.2.1. </a:t>
            </a:r>
            <a:r>
              <a:rPr lang="ru-RU" sz="2000" b="1" dirty="0" smtClean="0">
                <a:solidFill>
                  <a:schemeClr val="bg1"/>
                </a:solidFill>
              </a:rPr>
              <a:t>ПРИМЕРЫ И ПЛАНЫ ТЕМАТИЧЕСКИХ И МЕЖДИСЦИПЛИНАРНЫХ </a:t>
            </a:r>
            <a:r>
              <a:rPr lang="ru-RU" sz="2000" b="1" dirty="0">
                <a:solidFill>
                  <a:schemeClr val="bg1"/>
                </a:solidFill>
              </a:rPr>
              <a:t>УРОКОВ</a:t>
            </a:r>
            <a:r>
              <a:rPr lang="en-US" sz="2000" b="1" dirty="0">
                <a:solidFill>
                  <a:schemeClr val="bg1"/>
                </a:solidFill>
              </a:rPr>
              <a:t> C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ИСПОЛЬЗОВАНИЕМ УЧЕБНО-ИГРОВОГО ПОСОБИЯ «КЛИМАТИЧЕСКАЯ ШКАТУЛКА»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2210"/>
            <a:ext cx="12194436" cy="1599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686" y="1770957"/>
            <a:ext cx="940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sz="2400" b="1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682" y="2266466"/>
            <a:ext cx="1069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130" y="4773477"/>
            <a:ext cx="10840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400" y="5301208"/>
            <a:ext cx="10616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V.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Оборудование: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Ноутбук,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</a:rPr>
              <a:t> проектор</a:t>
            </a: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,учебник, </a:t>
            </a:r>
            <a:r>
              <a:rPr lang="ru-RU" sz="1400" dirty="0" smtClean="0">
                <a:solidFill>
                  <a:schemeClr val="tx1"/>
                </a:solidFill>
              </a:rPr>
              <a:t>Комплект учебно-игровых материалов «Климатическая шкатулка» (пособие и карта),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lvl="0" algn="just"/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</a:rPr>
              <a:t>карандаш</a:t>
            </a: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и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</a:rPr>
              <a:t>, фломастер</a:t>
            </a:r>
            <a:r>
              <a:rPr lang="ru-RU" sz="1400" dirty="0" err="1" smtClean="0">
                <a:solidFill>
                  <a:schemeClr val="tx1"/>
                </a:solidFill>
                <a:ea typeface="Arial Narrow"/>
                <a:cs typeface="Arial Narrow"/>
              </a:rPr>
              <a:t>ы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</a:rPr>
              <a:t>, бумага, пенопласт,</a:t>
            </a:r>
            <a:r>
              <a:rPr lang="en-US" sz="1400" dirty="0" smtClean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ea typeface="Arial Narrow"/>
                <a:cs typeface="Arial Narrow"/>
              </a:rPr>
              <a:t>отходы</a:t>
            </a:r>
            <a:r>
              <a:rPr lang="en-US" sz="1400" dirty="0" smtClean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ea typeface="Arial Narrow"/>
                <a:cs typeface="Arial Narrow"/>
              </a:rPr>
              <a:t>пластика</a:t>
            </a:r>
            <a:r>
              <a:rPr lang="en-US" sz="1400" dirty="0" smtClean="0">
                <a:solidFill>
                  <a:schemeClr val="tx1"/>
                </a:solidFill>
                <a:ea typeface="Arial Narrow"/>
                <a:cs typeface="Arial Narrow"/>
              </a:rPr>
              <a:t> и </a:t>
            </a:r>
            <a:r>
              <a:rPr lang="en-US" sz="1400" dirty="0" err="1" smtClean="0">
                <a:solidFill>
                  <a:schemeClr val="tx1"/>
                </a:solidFill>
                <a:ea typeface="Arial Narrow"/>
                <a:cs typeface="Arial Narrow"/>
              </a:rPr>
              <a:t>картона</a:t>
            </a:r>
            <a:r>
              <a:rPr lang="en-US" sz="1400" dirty="0" smtClean="0">
                <a:solidFill>
                  <a:schemeClr val="tx1"/>
                </a:solidFill>
                <a:ea typeface="Arial Narrow"/>
                <a:cs typeface="Arial Narrow"/>
              </a:rPr>
              <a:t>, 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</a:rPr>
              <a:t>ножницы,</a:t>
            </a:r>
            <a:r>
              <a:rPr lang="en-US" sz="1400" dirty="0" smtClean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ea typeface="Arial Narrow"/>
                <a:cs typeface="Arial Narrow"/>
              </a:rPr>
              <a:t>ткань</a:t>
            </a:r>
            <a:r>
              <a:rPr lang="en-US" sz="1400" dirty="0" smtClean="0">
                <a:solidFill>
                  <a:schemeClr val="tx1"/>
                </a:solidFill>
                <a:ea typeface="Arial Narrow"/>
                <a:cs typeface="Arial Narrow"/>
              </a:rPr>
              <a:t> и </a:t>
            </a:r>
            <a:r>
              <a:rPr lang="en-US" sz="1400" dirty="0" err="1" smtClean="0">
                <a:solidFill>
                  <a:schemeClr val="tx1"/>
                </a:solidFill>
                <a:ea typeface="Arial Narrow"/>
                <a:cs typeface="Arial Narrow"/>
              </a:rPr>
              <a:t>принадлежности</a:t>
            </a:r>
            <a:r>
              <a:rPr lang="en-US" sz="1400" dirty="0" smtClean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ea typeface="Arial Narrow"/>
                <a:cs typeface="Arial Narrow"/>
              </a:rPr>
              <a:t>для</a:t>
            </a:r>
            <a:r>
              <a:rPr lang="en-US" sz="1400" dirty="0" smtClean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шитья</a:t>
            </a:r>
            <a:r>
              <a:rPr lang="en-US" sz="1400" dirty="0" smtClean="0">
                <a:solidFill>
                  <a:schemeClr val="tx1"/>
                </a:solidFill>
                <a:ea typeface="Arial Narrow"/>
                <a:cs typeface="Arial Narrow"/>
              </a:rPr>
              <a:t>,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</a:rPr>
              <a:t> нож, клей, гуашь, </a:t>
            </a: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наполнитель (</a:t>
            </a:r>
            <a:r>
              <a:rPr lang="ru-RU" sz="1400" dirty="0" err="1" smtClean="0">
                <a:solidFill>
                  <a:schemeClr val="tx1"/>
                </a:solidFill>
                <a:ea typeface="Arial Narrow"/>
                <a:cs typeface="Arial Narrow"/>
              </a:rPr>
              <a:t>синтепон</a:t>
            </a: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)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</a:rPr>
              <a:t>, линейка, фотографии животны</a:t>
            </a:r>
            <a:r>
              <a:rPr lang="ru-RU" sz="1400" dirty="0" err="1" smtClean="0">
                <a:solidFill>
                  <a:schemeClr val="tx1"/>
                </a:solidFill>
                <a:ea typeface="Arial Narrow"/>
                <a:cs typeface="Arial Narrow"/>
              </a:rPr>
              <a:t>х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</a:rPr>
              <a:t> и птиц из Красной книги  </a:t>
            </a: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и т.д.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400" y="2492896"/>
            <a:ext cx="10755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Задачи урока:</a:t>
            </a:r>
          </a:p>
          <a:p>
            <a:pPr lvl="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 научить технике работы с различными материалами, дать представление об элементах дизайна, композиции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</a:rPr>
              <a:t>, </a:t>
            </a:r>
            <a:endParaRPr lang="ru-RU" sz="1400" dirty="0" smtClean="0">
              <a:solidFill>
                <a:schemeClr val="tx1"/>
              </a:solidFill>
              <a:ea typeface="Arial Narrow"/>
              <a:cs typeface="Arial Narrow"/>
            </a:endParaRPr>
          </a:p>
          <a:p>
            <a:pPr lvl="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 научить  изготовлению муляжей животных в трехмерной композиции, сохраняя масштаб, контраст, нюансы, ритм, </a:t>
            </a:r>
            <a:r>
              <a:rPr lang="ru-RU" sz="1400" dirty="0" err="1" smtClean="0">
                <a:solidFill>
                  <a:schemeClr val="tx1"/>
                </a:solidFill>
                <a:ea typeface="Arial Narrow"/>
                <a:cs typeface="Arial Narrow"/>
              </a:rPr>
              <a:t>пропорци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</a:rPr>
              <a:t>и</a:t>
            </a: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. </a:t>
            </a:r>
          </a:p>
          <a:p>
            <a:pPr lvl="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 познакомить с животными, занесенными в Красную Книгу Армении;</a:t>
            </a:r>
          </a:p>
          <a:p>
            <a:pPr lvl="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 показать уязвимость отдельных видов, связанную с изменением климата, важность каждого вида в сохранении биологического разнообразия и пути его сохранения.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400" y="1700808"/>
            <a:ext cx="86959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Цели урока:</a:t>
            </a: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</a:rPr>
              <a:t>Научить делать муляжи животных из различных материалов. Методами прикладного творчества повышать осведомленность о значении видового разнообразия и способах его сохранения.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5400" y="1214422"/>
            <a:ext cx="1035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Тема урока: «Создание муляжей животных  Красной книги Армении»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00" y="1142984"/>
            <a:ext cx="15303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5400" y="4005064"/>
            <a:ext cx="108391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IV.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Вид и форма урока: </a:t>
            </a:r>
          </a:p>
          <a:p>
            <a:pPr algn="just"/>
            <a:r>
              <a:rPr lang="ru-RU" sz="1400" b="1" dirty="0" err="1" smtClean="0">
                <a:solidFill>
                  <a:schemeClr val="tx1"/>
                </a:solidFill>
              </a:rPr>
              <a:t>Комбинированно-показательный</a:t>
            </a:r>
            <a:r>
              <a:rPr lang="ru-RU" sz="1400" b="1" dirty="0" smtClean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  <a:sym typeface="Sylfaen"/>
              </a:rPr>
              <a:t>Совместный урок 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  <a:sym typeface="Sylfaen"/>
              </a:rPr>
              <a:t>по </a:t>
            </a:r>
            <a:r>
              <a:rPr lang="ru-RU" sz="1400" dirty="0" err="1" smtClean="0">
                <a:solidFill>
                  <a:schemeClr val="tx1"/>
                </a:solidFill>
                <a:ea typeface="Arial Narrow"/>
                <a:cs typeface="Arial Narrow"/>
                <a:sym typeface="Sylfaen"/>
              </a:rPr>
              <a:t>техн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  <a:sym typeface="Sylfaen"/>
              </a:rPr>
              <a:t>ологии</a:t>
            </a: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  <a:sym typeface="Sylfaen"/>
              </a:rPr>
              <a:t> и биологии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  <a:sym typeface="Sylfaen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ea typeface="Arial Narrow"/>
                <a:cs typeface="Arial Narrow"/>
                <a:sym typeface="Arial Narrow"/>
              </a:rPr>
              <a:t>и</a:t>
            </a:r>
            <a:r>
              <a:rPr lang="ru-RU" sz="1400" dirty="0" err="1" smtClean="0">
                <a:solidFill>
                  <a:schemeClr val="tx1"/>
                </a:solidFill>
                <a:ea typeface="Arial Narrow"/>
                <a:cs typeface="Arial Narrow"/>
                <a:sym typeface="Arial Narrow"/>
              </a:rPr>
              <a:t>зучение</a:t>
            </a: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  <a:sym typeface="Arial Narrow"/>
              </a:rPr>
              <a:t> нового материала, а также </a:t>
            </a:r>
            <a:r>
              <a:rPr lang="ru-RU" sz="1400" dirty="0" err="1" smtClean="0">
                <a:solidFill>
                  <a:schemeClr val="tx1"/>
                </a:solidFill>
                <a:ea typeface="Arial Narrow"/>
                <a:cs typeface="Arial Narrow"/>
                <a:sym typeface="Arial Narrow"/>
              </a:rPr>
              <a:t>совершенствовани</a:t>
            </a:r>
            <a:r>
              <a:rPr lang="en-US" sz="1400" dirty="0" smtClean="0">
                <a:solidFill>
                  <a:schemeClr val="tx1"/>
                </a:solidFill>
                <a:ea typeface="Arial Narrow"/>
                <a:cs typeface="Arial Narrow"/>
                <a:sym typeface="Arial Narrow"/>
              </a:rPr>
              <a:t>е</a:t>
            </a: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  <a:sym typeface="Arial Narrow"/>
              </a:rPr>
              <a:t> имеющихся знаний, умений и навыков.</a:t>
            </a:r>
          </a:p>
          <a:p>
            <a:pPr algn="just"/>
            <a:r>
              <a:rPr lang="hy-AM" sz="1400" b="1" dirty="0" smtClean="0">
                <a:solidFill>
                  <a:schemeClr val="tx1"/>
                </a:solidFill>
                <a:ea typeface="Arial Narrow"/>
                <a:cs typeface="Arial Narrow"/>
                <a:sym typeface="Arial Narrow"/>
              </a:rPr>
              <a:t>Форма</a:t>
            </a:r>
            <a:r>
              <a:rPr lang="ru-RU" sz="1400" b="1" dirty="0" smtClean="0">
                <a:solidFill>
                  <a:schemeClr val="tx1"/>
                </a:solidFill>
                <a:ea typeface="Arial Narrow"/>
                <a:cs typeface="Arial Narrow"/>
                <a:sym typeface="Arial Narrow"/>
              </a:rPr>
              <a:t>:</a:t>
            </a:r>
            <a:r>
              <a:rPr lang="hy-AM" sz="1400" b="1" dirty="0" smtClean="0">
                <a:solidFill>
                  <a:schemeClr val="tx1"/>
                </a:solidFill>
                <a:ea typeface="Arial Narrow"/>
                <a:cs typeface="Arial Narrow"/>
                <a:sym typeface="Arial Narrow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ea typeface="Arial Narrow"/>
                <a:cs typeface="Arial Narrow"/>
                <a:sym typeface="Arial Narrow"/>
              </a:rPr>
              <a:t>объяснение, обсуждение, групповая творческая работа</a:t>
            </a:r>
            <a:r>
              <a:rPr lang="hy-AM" sz="1400" dirty="0" smtClean="0">
                <a:solidFill>
                  <a:schemeClr val="tx1"/>
                </a:solidFill>
                <a:ea typeface="Arial Narrow"/>
                <a:cs typeface="Arial Narrow"/>
                <a:sym typeface="Arial Narrow"/>
              </a:rPr>
              <a:t>.</a:t>
            </a:r>
            <a:endParaRPr lang="ru-RU" sz="1400" dirty="0" smtClean="0">
              <a:solidFill>
                <a:schemeClr val="tx1"/>
              </a:solidFill>
              <a:ea typeface="Arial Narrow"/>
              <a:cs typeface="Arial Narrow"/>
              <a:sym typeface="Arial Narrow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ea typeface="Arial Narrow"/>
              <a:cs typeface="Arial Narrow"/>
              <a:sym typeface="Arial Narrow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2"/>
          </p:nvPr>
        </p:nvSpPr>
        <p:spPr>
          <a:xfrm>
            <a:off x="5881686" y="6581029"/>
            <a:ext cx="278277" cy="27699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2" descr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6074343"/>
            <a:ext cx="12184616" cy="783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Рисунок 1" descr="Рисунок 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" y="-519"/>
            <a:ext cx="12194438" cy="159989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245660" y="1176070"/>
            <a:ext cx="217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9398450"/>
              </p:ext>
            </p:extLst>
          </p:nvPr>
        </p:nvGraphicFramePr>
        <p:xfrm>
          <a:off x="545909" y="1898650"/>
          <a:ext cx="11095545" cy="3278635"/>
        </p:xfrm>
        <a:graphic>
          <a:graphicData uri="http://schemas.openxmlformats.org/drawingml/2006/table">
            <a:tbl>
              <a:tblPr/>
              <a:tblGrid>
                <a:gridCol w="5469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25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163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1.Организационный </a:t>
                      </a: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момент. </a:t>
                      </a:r>
                      <a:endParaRPr lang="ru-RU" sz="1600" b="1" i="0" dirty="0" smtClean="0">
                        <a:solidFill>
                          <a:srgbClr val="0070C0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51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888">
                <a:tc>
                  <a:txBody>
                    <a:bodyPr/>
                    <a:lstStyle/>
                    <a:p>
                      <a:pPr marL="9525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Организация класса, приветствие учащихся, представление плана урока.</a:t>
                      </a:r>
                      <a:endParaRPr kumimoji="0" lang="ru-RU" sz="1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itchFamily="34" charset="0"/>
                        <a:ea typeface="Arial Narrow"/>
                        <a:cs typeface="Arial Narrow"/>
                        <a:sym typeface="Sylfae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r>
                        <a:rPr kumimoji="0" 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Gill Sans MT"/>
                        </a:rPr>
                        <a:t>Приветствие учителя, подготовка рабочих мест и материалов.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8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2. Проверка домашнего задания.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888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Учитель б</a:t>
                      </a:r>
                      <a:r>
                        <a:rPr kumimoji="0" lang="hy-AM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и</a:t>
                      </a:r>
                      <a:r>
                        <a:rPr kumimoji="0" 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о</a:t>
                      </a:r>
                      <a:r>
                        <a:rPr kumimoji="0" lang="hy-AM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логии проверяет знание материал</a:t>
                      </a:r>
                      <a:r>
                        <a:rPr kumimoji="0" 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а по темам: исчезновение видов, взаимосвязь всего живого в природе, значение биологического разнообразия, уязвимость отдельных видов, связанная с антропогенной деятельностью человека, в том числе с изменением климата, полученным на уроках с использованием пособия «Климатическая шкатулка».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r>
                        <a:rPr kumimoji="0" 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Gill Sans MT"/>
                        </a:rPr>
                        <a:t>Учащиеся отвечают на вопросы. Обсуждаю карту из комплекта «Изменение климата. Последствие для природы и человека».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46" y="5271588"/>
            <a:ext cx="1799844" cy="144356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3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926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2" descr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6074343"/>
            <a:ext cx="12184616" cy="783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Рисунок 1" descr="Рисунок 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" y="-24"/>
            <a:ext cx="12194438" cy="159989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2" name="Таблица 9"/>
          <p:cNvGraphicFramePr/>
          <p:nvPr>
            <p:extLst>
              <p:ext uri="{D42A27DB-BD31-4B8C-83A1-F6EECF244321}">
                <p14:modId xmlns:p14="http://schemas.microsoft.com/office/powerpoint/2010/main" xmlns="" val="2973980988"/>
              </p:ext>
            </p:extLst>
          </p:nvPr>
        </p:nvGraphicFramePr>
        <p:xfrm>
          <a:off x="526942" y="1898706"/>
          <a:ext cx="10957302" cy="340250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785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2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02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3. Актуализация знаний.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1895">
                <a:tc>
                  <a:txBody>
                    <a:bodyPr/>
                    <a:lstStyle/>
                    <a:p>
                      <a:pPr marL="8255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Gill Sans MT"/>
                        </a:rPr>
                        <a:t>Обсуждение -  как привлечь внимание людей к проблеме исчезновения видов, к необходимости сохранения уязвимых видов, занесенных в Красную Книгу? Один из способов – популяризация информации различным методами, в том числе методами художественного и прикладного творчества. </a:t>
                      </a:r>
                    </a:p>
                    <a:p>
                      <a:pPr marL="8255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Gill Sans MT"/>
                        </a:rPr>
                        <a:t>Демонстрирует муляжи животных, выполненные из различных материалов. </a:t>
                      </a:r>
                    </a:p>
                    <a:p>
                      <a:pPr marL="8255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Gill Sans MT"/>
                        </a:rPr>
                        <a:t>Предлагает, по фото выбрать животное из Красной Книги Армении, найти информацию о его жизненных требованиях, антропогенные, в том числе климатические факторы, угрожающие его нормальному развитию.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r>
                        <a:rPr kumimoji="0" lang="ru-RU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Учащиеся участвуют в обсуждении, </a:t>
                      </a:r>
                      <a:endParaRPr kumimoji="0" lang="en-US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Arial Narrow"/>
                        <a:cs typeface="Arial Narrow"/>
                        <a:sym typeface="Sylfaen"/>
                      </a:endParaRPr>
                    </a:p>
                    <a:p>
                      <a:pPr marL="176213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r>
                        <a:rPr kumimoji="0" lang="en-US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рассматривают фотографии животных</a:t>
                      </a:r>
                      <a:r>
                        <a:rPr kumimoji="0" lang="ru-RU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, </a:t>
                      </a:r>
                      <a:r>
                        <a:rPr kumimoji="0" lang="en-US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занесенных в Красную книгу</a:t>
                      </a:r>
                      <a:r>
                        <a:rPr kumimoji="0" lang="ru-RU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 Армении </a:t>
                      </a:r>
                      <a:r>
                        <a:rPr kumimoji="0" lang="en-US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и выбирают</a:t>
                      </a:r>
                      <a:r>
                        <a:rPr kumimoji="0" lang="ru-RU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, </a:t>
                      </a:r>
                      <a:r>
                        <a:rPr kumimoji="0" lang="en-US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каких животных </a:t>
                      </a:r>
                      <a:r>
                        <a:rPr kumimoji="0" lang="ru-RU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они будут делать.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6617" y="4972796"/>
            <a:ext cx="18288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2"/>
          </p:nvPr>
        </p:nvSpPr>
        <p:spPr>
          <a:xfrm>
            <a:off x="5881686" y="6581029"/>
            <a:ext cx="278277" cy="27699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5660" y="1176070"/>
            <a:ext cx="217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2" descr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6074343"/>
            <a:ext cx="12184616" cy="783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Рисунок 1" descr="Рисунок 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" y="12181"/>
            <a:ext cx="12194438" cy="159989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809588" y="1750488"/>
            <a:ext cx="550072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y-AM" sz="1400" dirty="0" smtClean="0"/>
              <a:t>Ученики</a:t>
            </a:r>
            <a:r>
              <a:rPr lang="ru-RU" sz="1400" dirty="0" smtClean="0"/>
              <a:t> </a:t>
            </a:r>
            <a:r>
              <a:rPr lang="ru-RU" sz="1400" dirty="0"/>
              <a:t>делятся на рабочие группы, выбирают необходимые материалы, используют компьютер, чтобы открыть трехмерное изображение </a:t>
            </a:r>
            <a:r>
              <a:rPr lang="ru-RU" sz="1400" dirty="0" smtClean="0"/>
              <a:t>животного</a:t>
            </a:r>
            <a:r>
              <a:rPr lang="en-US" sz="1400" dirty="0" smtClean="0">
                <a:latin typeface="Gill Sans MT" pitchFamily="34" charset="0"/>
              </a:rPr>
              <a:t> </a:t>
            </a:r>
            <a:r>
              <a:rPr lang="ru-RU" sz="1400" dirty="0" smtClean="0"/>
              <a:t>и </a:t>
            </a:r>
            <a:r>
              <a:rPr lang="ru-RU" sz="1400" dirty="0"/>
              <a:t>начинают работать</a:t>
            </a:r>
            <a:r>
              <a:rPr lang="ru-RU" sz="1400" dirty="0" smtClean="0"/>
              <a:t>. Учителя регулярно подходят к группам, следят за их работой и дают советы</a:t>
            </a:r>
            <a:r>
              <a:rPr lang="hy-AM" sz="1400" dirty="0" smtClean="0"/>
              <a:t>.</a:t>
            </a:r>
            <a:endParaRPr lang="ru-RU" sz="1400" dirty="0" smtClean="0"/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latin typeface="Gill Sans MT" pitchFamily="34" charset="0"/>
              </a:rPr>
              <a:t>Не все работы могут быть выполнены в течение двух уроков. По решению учителя технологии выполнение работ может быть продолжено на следующих уроках технологии.</a:t>
            </a:r>
          </a:p>
        </p:txBody>
      </p:sp>
      <p:pic>
        <p:nvPicPr>
          <p:cNvPr id="8" name="Picture 5" descr="C:\Users\Anahit\Desktop\texnologia\41964585_1918308844874613_104235242058940416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761148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882" y="4725144"/>
            <a:ext cx="220849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C:\Users\Anahit\Desktop\texnologia\22256872_1532990173406484_9171223477831698169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081" y="1196751"/>
            <a:ext cx="4584508" cy="343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8" y="4000504"/>
            <a:ext cx="1531620" cy="1603135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5</a:t>
            </a:fld>
            <a:endParaRPr lang="ru-RU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660" y="1176070"/>
            <a:ext cx="217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  <p:extLst>
      <p:ext uri="{BB962C8B-B14F-4D97-AF65-F5344CB8AC3E}">
        <p14:creationId xmlns:p14="http://schemas.microsoft.com/office/powerpoint/2010/main" xmlns="" val="1357257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2" descr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6074343"/>
            <a:ext cx="12184616" cy="783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Рисунок 1" descr="Рисунок 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" y="12181"/>
            <a:ext cx="12194438" cy="159989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911424" y="3284984"/>
            <a:ext cx="9577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 smtClean="0"/>
              <a:t>.</a:t>
            </a:r>
            <a:endParaRPr lang="en-US" dirty="0"/>
          </a:p>
        </p:txBody>
      </p:sp>
      <p:pic>
        <p:nvPicPr>
          <p:cNvPr id="3076" name="Picture 4" descr="C:\Users\Anahit\Desktop\texnologia\22519744_1538421139530054_698190604630513046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2" y="1785926"/>
            <a:ext cx="5016555" cy="37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nahit\Desktop\texnologia\22254907_1532992703406231_209846810486954328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797152"/>
            <a:ext cx="2183999" cy="16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nahit\Desktop\texnologia\22528651_1538418519530316_7902908082252456344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196752"/>
            <a:ext cx="4584510" cy="34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nahit\Desktop\texnologia\22467333_1538423569529811_5968466322443790831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797152"/>
            <a:ext cx="2184243" cy="16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6</a:t>
            </a:fld>
            <a:endParaRPr lang="ru-RU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660" y="1176070"/>
            <a:ext cx="217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  <p:extLst>
      <p:ext uri="{BB962C8B-B14F-4D97-AF65-F5344CB8AC3E}">
        <p14:creationId xmlns:p14="http://schemas.microsoft.com/office/powerpoint/2010/main" xmlns="" val="3722641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192000" cy="12810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79376" y="1484784"/>
            <a:ext cx="11358642" cy="2718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 defTabSz="355600">
              <a:spcAft>
                <a:spcPts val="400"/>
              </a:spcAft>
              <a:defRPr sz="1600"/>
            </a:pPr>
            <a:r>
              <a:rPr lang="ru-RU" sz="1400" b="1" dirty="0" smtClean="0">
                <a:latin typeface="Gill Sans MT" panose="020B0502020104020203" pitchFamily="34" charset="0"/>
              </a:rPr>
              <a:t>Учитель</a:t>
            </a:r>
            <a:r>
              <a:rPr lang="ru-RU" sz="1400" b="1" dirty="0" smtClean="0">
                <a:latin typeface="Gill Sans MT" panose="020B0502020104020203" pitchFamily="34" charset="0"/>
              </a:rPr>
              <a:t>: </a:t>
            </a:r>
            <a:r>
              <a:rPr lang="ru-RU" sz="1400" dirty="0" smtClean="0">
                <a:latin typeface="Gill Sans MT" panose="020B0502020104020203" pitchFamily="34" charset="0"/>
              </a:rPr>
              <a:t>Сегодня вы углубили свои знания о флоре и фауне Армении</a:t>
            </a:r>
            <a:r>
              <a:rPr lang="en-US" sz="1400" dirty="0" smtClean="0">
                <a:latin typeface="Gill Sans MT" pitchFamily="34" charset="0"/>
              </a:rPr>
              <a:t>. Н</a:t>
            </a:r>
            <a:r>
              <a:rPr lang="ru-RU" sz="1400" dirty="0" err="1" smtClean="0">
                <a:latin typeface="Gill Sans MT" panose="020B0502020104020203" pitchFamily="34" charset="0"/>
              </a:rPr>
              <a:t>екоторые</a:t>
            </a:r>
            <a:r>
              <a:rPr lang="ru-RU" sz="1400" dirty="0" smtClean="0">
                <a:latin typeface="Gill Sans MT" panose="020B0502020104020203" pitchFamily="34" charset="0"/>
              </a:rPr>
              <a:t> </a:t>
            </a:r>
            <a:r>
              <a:rPr lang="en-US" sz="1400" dirty="0" err="1" smtClean="0">
                <a:latin typeface="Gill Sans MT" pitchFamily="34" charset="0"/>
              </a:rPr>
              <a:t>виды</a:t>
            </a:r>
            <a:r>
              <a:rPr lang="ru-RU" sz="1400" dirty="0" smtClean="0">
                <a:latin typeface="Gill Sans MT" panose="020B0502020104020203" pitchFamily="34" charset="0"/>
              </a:rPr>
              <a:t> </a:t>
            </a:r>
            <a:r>
              <a:rPr lang="en-US" sz="1400" dirty="0" err="1" smtClean="0">
                <a:latin typeface="Gill Sans MT" pitchFamily="34" charset="0"/>
              </a:rPr>
              <a:t>животных</a:t>
            </a:r>
            <a:r>
              <a:rPr lang="en-US" sz="1400" dirty="0" smtClean="0">
                <a:latin typeface="Gill Sans MT" pitchFamily="34" charset="0"/>
              </a:rPr>
              <a:t> и </a:t>
            </a:r>
            <a:r>
              <a:rPr lang="en-US" sz="1400" dirty="0" err="1" smtClean="0">
                <a:latin typeface="Gill Sans MT" pitchFamily="34" charset="0"/>
              </a:rPr>
              <a:t>растений</a:t>
            </a:r>
            <a:r>
              <a:rPr lang="en-US" sz="1400" dirty="0" smtClean="0">
                <a:latin typeface="Gill Sans MT" pitchFamily="34" charset="0"/>
              </a:rPr>
              <a:t> </a:t>
            </a:r>
            <a:r>
              <a:rPr lang="ru-RU" sz="1400" dirty="0" smtClean="0">
                <a:latin typeface="Gill Sans MT" panose="020B0502020104020203" pitchFamily="34" charset="0"/>
              </a:rPr>
              <a:t>находятся под угрозой исчезновения. Узнали какие последствия оставляют изменения климата на все живое на земле. Изготовив муляжи  </a:t>
            </a:r>
            <a:r>
              <a:rPr lang="ru-RU" sz="1400" dirty="0" err="1" smtClean="0">
                <a:latin typeface="Gill Sans MT" panose="020B0502020104020203" pitchFamily="34" charset="0"/>
              </a:rPr>
              <a:t>животны</a:t>
            </a:r>
            <a:r>
              <a:rPr lang="en-US" sz="1400" dirty="0" smtClean="0">
                <a:latin typeface="Gill Sans MT" pitchFamily="34" charset="0"/>
              </a:rPr>
              <a:t>х</a:t>
            </a:r>
            <a:r>
              <a:rPr lang="ru-RU" sz="1400" dirty="0" smtClean="0">
                <a:latin typeface="Gill Sans MT" panose="020B0502020104020203" pitchFamily="34" charset="0"/>
              </a:rPr>
              <a:t>,  вы больше узнали об их строении. Но вы не должны ограничиваться только этим, продолжайте самостоятельно читать, изучать, узнавать об окружающем нас богатом и разнообразном животном мире.</a:t>
            </a:r>
            <a:r>
              <a:rPr lang="en-US" sz="1400" dirty="0" smtClean="0">
                <a:latin typeface="Gill Sans MT" pitchFamily="34" charset="0"/>
              </a:rPr>
              <a:t> </a:t>
            </a:r>
            <a:r>
              <a:rPr lang="ru-RU" sz="1400" dirty="0" smtClean="0">
                <a:latin typeface="Gill Sans MT" panose="020B0502020104020203" pitchFamily="34" charset="0"/>
              </a:rPr>
              <a:t> </a:t>
            </a:r>
          </a:p>
          <a:p>
            <a:pPr lvl="0" algn="just" defTabSz="355600">
              <a:spcAft>
                <a:spcPts val="400"/>
              </a:spcAft>
              <a:defRPr sz="1600"/>
            </a:pPr>
            <a:r>
              <a:rPr lang="ru-RU" sz="1400" dirty="0" smtClean="0">
                <a:latin typeface="Gill Sans MT" panose="020B0502020104020203" pitchFamily="34" charset="0"/>
              </a:rPr>
              <a:t>Используя свои умения по технологии, вы изготовили дидактический и оформительский материал для кабинета биологии.</a:t>
            </a:r>
          </a:p>
          <a:p>
            <a:pPr lvl="0" algn="just" defTabSz="355600">
              <a:spcAft>
                <a:spcPts val="400"/>
              </a:spcAft>
              <a:defRPr sz="1600"/>
            </a:pPr>
            <a:r>
              <a:rPr lang="ru-RU" sz="1400" dirty="0" smtClean="0">
                <a:latin typeface="Gill Sans MT" panose="020B0502020104020203" pitchFamily="34" charset="0"/>
              </a:rPr>
              <a:t>На следующих совместных уроке биологии и технологии мы поговорим о растениях, их роли как в содержании углекислого газа в целом, так и для устойчивости экосистем. Как влияет изменение климата на флористическое разнообразие? Выбранные вами растения вы сможете вышить на сшитых вами же </a:t>
            </a:r>
            <a:r>
              <a:rPr lang="ru-RU" sz="1400" dirty="0" err="1" smtClean="0">
                <a:latin typeface="Gill Sans MT" panose="020B0502020104020203" pitchFamily="34" charset="0"/>
              </a:rPr>
              <a:t>экосумках</a:t>
            </a:r>
            <a:r>
              <a:rPr lang="ru-RU" sz="1400" dirty="0" smtClean="0">
                <a:latin typeface="Gill Sans MT" panose="020B0502020104020203" pitchFamily="34" charset="0"/>
              </a:rPr>
              <a:t>. </a:t>
            </a:r>
          </a:p>
          <a:p>
            <a:pPr lvl="0" algn="just" defTabSz="355600">
              <a:spcAft>
                <a:spcPts val="400"/>
              </a:spcAft>
              <a:defRPr sz="1600"/>
            </a:pPr>
            <a:r>
              <a:rPr lang="ru-RU" sz="1400" dirty="0" smtClean="0">
                <a:latin typeface="Gill Sans MT" panose="020B0502020104020203" pitchFamily="34" charset="0"/>
              </a:rPr>
              <a:t>Ваши лучшие  работы мы выставим в зоопарке,  и вы будете рассказывать посетителям о них и о том как деятельность человека, в том числе изменение климата может привести к их уменьшению или вовсе исчезновению. </a:t>
            </a:r>
          </a:p>
          <a:p>
            <a:pPr lvl="0" algn="just" defTabSz="355600">
              <a:spcAft>
                <a:spcPts val="400"/>
              </a:spcAft>
              <a:defRPr sz="1600"/>
            </a:pPr>
            <a:r>
              <a:rPr lang="ru-RU" sz="1400" dirty="0" smtClean="0">
                <a:latin typeface="Gill Sans MT" panose="020B0502020104020203" pitchFamily="34" charset="0"/>
              </a:rPr>
              <a:t>Учащиеся показывают работы, получают оценки. </a:t>
            </a:r>
            <a:endParaRPr lang="en-US" sz="1400" dirty="0" smtClean="0">
              <a:latin typeface="Gill Sans MT" panose="020B05020201040202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4396" y="5085184"/>
            <a:ext cx="1741324" cy="159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2" descr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" y="6074343"/>
            <a:ext cx="12184616" cy="7836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/>
          <p:cNvSpPr txBox="1"/>
          <p:nvPr/>
        </p:nvSpPr>
        <p:spPr>
          <a:xfrm>
            <a:off x="551384" y="4581128"/>
            <a:ext cx="5929354" cy="12823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 defTabSz="355600">
              <a:spcAft>
                <a:spcPts val="400"/>
              </a:spcAft>
              <a:defRPr sz="1600"/>
            </a:pPr>
            <a:r>
              <a:rPr lang="ru-RU" sz="1400" dirty="0" smtClean="0">
                <a:latin typeface="Gill Sans MT" pitchFamily="34" charset="0"/>
              </a:rPr>
              <a:t>К </a:t>
            </a:r>
            <a:r>
              <a:rPr lang="ru-RU" sz="1400" dirty="0" smtClean="0">
                <a:latin typeface="Gill Sans MT" pitchFamily="34" charset="0"/>
              </a:rPr>
              <a:t>следующему уроку биологии учащиеся готовят сообщение, как антропогенное влияние, в том числе изменение климата, может повлиять на тот вид животных, которое они выбрали для творческой работы.</a:t>
            </a:r>
            <a:endParaRPr lang="en-US" sz="1400" dirty="0" smtClean="0">
              <a:latin typeface="Gill Sans MT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933056"/>
            <a:ext cx="3589000" cy="269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2"/>
          </p:nvPr>
        </p:nvSpPr>
        <p:spPr>
          <a:xfrm>
            <a:off x="5881686" y="6581029"/>
            <a:ext cx="278277" cy="27699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360" y="9807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Итог урока (Рефлексия):</a:t>
            </a:r>
            <a:endParaRPr lang="ru-RU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360" y="41490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VIII.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Домашнее задание:</a:t>
            </a:r>
            <a:endParaRPr lang="ru-RU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1" descr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47668" y="0"/>
            <a:ext cx="12239668" cy="1794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Рисунок 2" descr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6074343"/>
            <a:ext cx="12184620" cy="78366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Box 4"/>
          <p:cNvSpPr txBox="1"/>
          <p:nvPr/>
        </p:nvSpPr>
        <p:spPr>
          <a:xfrm>
            <a:off x="911424" y="764704"/>
            <a:ext cx="729686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1800" dirty="0" smtClean="0"/>
              <a:t>Выставка творческих работ </a:t>
            </a:r>
            <a:endParaRPr lang="en-US" sz="1800" dirty="0" smtClean="0"/>
          </a:p>
        </p:txBody>
      </p:sp>
      <p:sp>
        <p:nvSpPr>
          <p:cNvPr id="195" name="TextBox 11"/>
          <p:cNvSpPr txBox="1"/>
          <p:nvPr/>
        </p:nvSpPr>
        <p:spPr>
          <a:xfrm>
            <a:off x="434833" y="3038427"/>
            <a:ext cx="1079979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3556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Խմբային աշխատանք.Ամփոփող քարտեր…"/>
          <p:cNvSpPr txBox="1"/>
          <p:nvPr/>
        </p:nvSpPr>
        <p:spPr>
          <a:xfrm>
            <a:off x="538978" y="3053218"/>
            <a:ext cx="10228577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355600">
              <a:defRPr sz="2100"/>
            </a:pPr>
            <a:endParaRPr sz="2100" dirty="0">
              <a:latin typeface="Gill Sans MT" panose="020B0502020104020203" pitchFamily="34" charset="0"/>
            </a:endParaRPr>
          </a:p>
        </p:txBody>
      </p:sp>
      <p:pic>
        <p:nvPicPr>
          <p:cNvPr id="6147" name="Picture 3" descr="C:\Users\Anahit\Desktop\texnologia\57038283_2222796344425860_5595326029922041856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581129"/>
            <a:ext cx="2193600" cy="16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nahit\Desktop\texnologia\57390085_2222776911094470_6167503669039202304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097" y="836713"/>
            <a:ext cx="480053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nahit\Desktop\texnologia\56811491_2222794924426002_3667623245802110976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8896" y="4581128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00056" y="6165304"/>
            <a:ext cx="532859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Выставка творческих работ в зоологическом парке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" name="Picture 7" descr="C:\Users\Anahit\Desktop\texnologia\19679230_1450639144974921_6787763459442369290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3" y="1844824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3392" y="5733256"/>
            <a:ext cx="4896544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Оформление кабинетов биологии, технологии</a:t>
            </a:r>
            <a:endParaRPr lang="en-US" sz="1600" b="1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5880" y="4581128"/>
            <a:ext cx="18288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hangingPunct="1"/>
            <a:fld id="{86CB4B4D-7CA3-9044-876B-883B54F8677D}" type="slidenum">
              <a:rPr lang="ru-RU" smtClean="0">
                <a:latin typeface="Gill Sans MT" pitchFamily="34" charset="0"/>
              </a:rPr>
              <a:pPr hangingPunct="1"/>
              <a:t>8</a:t>
            </a:fld>
            <a:endParaRPr lang="ru-RU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748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142" cy="4391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10100422" y="5274355"/>
            <a:ext cx="1758250" cy="1146378"/>
            <a:chOff x="10229918" y="504723"/>
            <a:chExt cx="1758250" cy="11463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0" y="44237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СПАСИБО ЗА ВНИМАНИЕ!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2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Другая 1">
      <a:majorFont>
        <a:latin typeface="Arial Narrow"/>
        <a:ea typeface=""/>
        <a:cs typeface=""/>
      </a:majorFont>
      <a:minorFont>
        <a:latin typeface="Gill Sans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830</Words>
  <Application>Microsoft Office PowerPoint</Application>
  <PresentationFormat>Произвольный</PresentationFormat>
  <Paragraphs>74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Inspiration Dell</dc:creator>
  <cp:lastModifiedBy>Пользователь Windows</cp:lastModifiedBy>
  <cp:revision>95</cp:revision>
  <dcterms:modified xsi:type="dcterms:W3CDTF">2020-09-28T17:24:40Z</dcterms:modified>
</cp:coreProperties>
</file>