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9" r:id="rId2"/>
    <p:sldId id="448" r:id="rId3"/>
    <p:sldId id="427" r:id="rId4"/>
    <p:sldId id="429" r:id="rId5"/>
    <p:sldId id="449" r:id="rId6"/>
    <p:sldId id="442" r:id="rId7"/>
    <p:sldId id="443" r:id="rId8"/>
    <p:sldId id="444" r:id="rId9"/>
    <p:sldId id="445" r:id="rId10"/>
    <p:sldId id="447" r:id="rId11"/>
    <p:sldId id="451" r:id="rId12"/>
    <p:sldId id="436" r:id="rId13"/>
    <p:sldId id="438" r:id="rId14"/>
    <p:sldId id="437" r:id="rId15"/>
    <p:sldId id="452" r:id="rId16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3399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6" autoAdjust="0"/>
    <p:restoredTop sz="98029" autoAdjust="0"/>
  </p:normalViewPr>
  <p:slideViewPr>
    <p:cSldViewPr snapToGrid="0">
      <p:cViewPr varScale="1">
        <p:scale>
          <a:sx n="64" d="100"/>
          <a:sy n="64" d="100"/>
        </p:scale>
        <p:origin x="-828" y="-1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1932" y="-108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20A-66D3-417D-9923-B70AB8D680E5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8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51B-DCBC-4426-BE06-B054EA1A41A6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93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503F-16A6-465C-9549-B9975C8BBB44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36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E30E-0E00-4139-B6BB-E413FE66F4DA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3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AACB-B90C-45B0-86C2-27C06E446959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24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B737-4709-B15E-9EBD798D4010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05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13B-E221-4368-9EC6-DF844E4C81FE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57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EBC-A6FE-4E12-9026-828E43436217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11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D6E4-B66F-497C-8156-4DBA95183D81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09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4B0E-5EBE-42E5-9A49-0F0D967272C0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15D4-1EBD-43C0-8B48-A2AE066E0947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53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B76E-00AB-400A-BB00-3DF768B20912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2692" y="6479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43" y="0"/>
            <a:ext cx="12265515" cy="6872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75" y="2194560"/>
            <a:ext cx="1974548" cy="16311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Users\user\Desktop\новый формат 2020_Climate Box_PPT\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20772" y="414152"/>
            <a:ext cx="720003" cy="1133338"/>
          </a:xfrm>
          <a:prstGeom prst="rect">
            <a:avLst/>
          </a:prstGeom>
          <a:noFill/>
        </p:spPr>
      </p:pic>
      <p:pic>
        <p:nvPicPr>
          <p:cNvPr id="1028" name="Picture 4" descr="D:\Users\user\Desktop\новый формат 2020_Climate Box_PPT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7267" y="885640"/>
            <a:ext cx="822534" cy="6462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35228" y="2250413"/>
            <a:ext cx="689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Междисциплинарный урок биологии и географии  «Парниковый эффект, или как действует  углекислый газ»</a:t>
            </a:r>
          </a:p>
        </p:txBody>
      </p:sp>
      <p:sp>
        <p:nvSpPr>
          <p:cNvPr id="11" name="Rectangle 14"/>
          <p:cNvSpPr/>
          <p:nvPr/>
        </p:nvSpPr>
        <p:spPr>
          <a:xfrm>
            <a:off x="2347360" y="2923639"/>
            <a:ext cx="354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Разработчик: </a:t>
            </a:r>
            <a:r>
              <a:rPr lang="ru-RU" sz="1200" i="1" dirty="0" smtClean="0">
                <a:solidFill>
                  <a:schemeClr val="bg1"/>
                </a:solidFill>
              </a:rPr>
              <a:t>Новоселова Ирина, учитель биологии и географии, РФ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Users\user\Desktop\ПРОООН 2020\новый формат 2020_Climate Box_PPT\logo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225" y="777731"/>
            <a:ext cx="966665" cy="565200"/>
          </a:xfrm>
          <a:prstGeom prst="rect">
            <a:avLst/>
          </a:prstGeom>
          <a:noFill/>
        </p:spPr>
      </p:pic>
      <p:sp>
        <p:nvSpPr>
          <p:cNvPr id="15" name="TextBox 10"/>
          <p:cNvSpPr txBox="1"/>
          <p:nvPr/>
        </p:nvSpPr>
        <p:spPr>
          <a:xfrm>
            <a:off x="2302723" y="694651"/>
            <a:ext cx="590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2.2.1. </a:t>
            </a:r>
            <a:r>
              <a:rPr lang="ru-RU" sz="2000" b="1" dirty="0" smtClean="0">
                <a:solidFill>
                  <a:schemeClr val="bg1"/>
                </a:solidFill>
              </a:rPr>
              <a:t>ПРИМЕРЫ И ПЛАНЫ ТЕМАТИЧЕСКИХ И МЕЖДИСЦИПЛИНАРНЫХ </a:t>
            </a:r>
            <a:r>
              <a:rPr lang="ru-RU" sz="2000" b="1" dirty="0">
                <a:solidFill>
                  <a:schemeClr val="bg1"/>
                </a:solidFill>
              </a:rPr>
              <a:t>УРОКОВ</a:t>
            </a:r>
            <a:r>
              <a:rPr lang="en-US" sz="2000" b="1" dirty="0">
                <a:solidFill>
                  <a:schemeClr val="bg1"/>
                </a:solidFill>
              </a:rPr>
              <a:t> C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ИСПОЛЬЗОВАНИЕМ УЧЕБНО-ИГРОВОГО ПОСОБИЯ «КЛИМАТИЧЕСКАЯ ШКАТУЛКА»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3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327546" y="1733556"/>
          <a:ext cx="6270201" cy="4544083"/>
        </p:xfrm>
        <a:graphic>
          <a:graphicData uri="http://schemas.openxmlformats.org/drawingml/2006/table">
            <a:tbl>
              <a:tblPr/>
              <a:tblGrid>
                <a:gridCol w="6270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Применение  нового знания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164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Учитель: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подошло время окончания эксперимента и необходимо измерить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температуру под колпаками.</a:t>
                      </a:r>
                    </a:p>
                    <a:p>
                      <a:pPr>
                        <a:buFontTx/>
                        <a:buNone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Учащиеся: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измеряют температуру в своих  опытных установках, записывают ее на доску.</a:t>
                      </a:r>
                    </a:p>
                    <a:p>
                      <a:pPr>
                        <a:buFontTx/>
                        <a:buNone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Учитель: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Какие результаты мы с вами увидели после измерения температуры?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 колпаком, куда помещен стакан с водой, температура воздуха поднялась на 2-3 градуса. А под колпаком, где находятся дрожжи, температура увеличилась на 4-5 градусов.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Почему возникла такая разница в значении температуры?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Учащиеся: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Высказывают предположения, что дрожжи явились тем фактором, который увеличил температуру.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вспоминают, что дрожжи – это грибы, живые организмы. Они дышат и в процессе дыхания выделяют СО2.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Следовательно, СО2 явился причиной увеличения температуры, так как в остальном условия опыта были одинаковы.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 descr="D:\Users\user\Desktop\Новоселова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8425" y="1368752"/>
            <a:ext cx="5203438" cy="3865411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13" y="5261316"/>
            <a:ext cx="1699486" cy="155448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390609" y="1826940"/>
          <a:ext cx="7208370" cy="2858539"/>
        </p:xfrm>
        <a:graphic>
          <a:graphicData uri="http://schemas.openxmlformats.org/drawingml/2006/table">
            <a:tbl>
              <a:tblPr/>
              <a:tblGrid>
                <a:gridCol w="7208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Применение  нового знания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1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Учитель: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Следовательно, углекислый газ задерживает тепло и не дает ему уйти за пределы атмосферы (в нашем случае – стеклянного колпака).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 каким последствиям может привести увеличение температуры воздуха?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Учащиеся: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Высказывают предположения о том, что может произойти: таяние ледников на материках и льдов Северного Ледовитого океана; ухудшение условий жизни животных; возникновение пожаров и проч.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Учитель: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Предположения учащихся о том, что может произойти при повышении температуры воздуха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подтверждаются учителем на слайдах. 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 descr="D:\Users\user\Desktop\Новоселова\13.jpg"/>
          <p:cNvPicPr>
            <a:picLocks noChangeAspect="1" noChangeArrowheads="1"/>
          </p:cNvPicPr>
          <p:nvPr/>
        </p:nvPicPr>
        <p:blipFill>
          <a:blip r:embed="rId5" cstate="print"/>
          <a:srcRect l="2756" t="4199" r="2756" b="4199"/>
          <a:stretch>
            <a:fillRect/>
          </a:stretch>
        </p:blipFill>
        <p:spPr bwMode="auto">
          <a:xfrm>
            <a:off x="7945012" y="3849677"/>
            <a:ext cx="3942188" cy="2866438"/>
          </a:xfrm>
          <a:prstGeom prst="rect">
            <a:avLst/>
          </a:prstGeom>
          <a:noFill/>
        </p:spPr>
      </p:pic>
      <p:pic>
        <p:nvPicPr>
          <p:cNvPr id="9219" name="Picture 3" descr="D:\Users\user\Desktop\Новоселова\14.jpg"/>
          <p:cNvPicPr>
            <a:picLocks noChangeAspect="1" noChangeArrowheads="1"/>
          </p:cNvPicPr>
          <p:nvPr/>
        </p:nvPicPr>
        <p:blipFill>
          <a:blip r:embed="rId6" cstate="print"/>
          <a:srcRect l="3543" t="7349" r="5906" b="7349"/>
          <a:stretch>
            <a:fillRect/>
          </a:stretch>
        </p:blipFill>
        <p:spPr bwMode="auto">
          <a:xfrm>
            <a:off x="7930055" y="950618"/>
            <a:ext cx="4026354" cy="2844617"/>
          </a:xfrm>
          <a:prstGeom prst="rect">
            <a:avLst/>
          </a:prstGeom>
          <a:noFill/>
        </p:spPr>
      </p:pic>
      <p:pic>
        <p:nvPicPr>
          <p:cNvPr id="9220" name="Picture 4" descr="D:\Users\user\Desktop\ПРОООН 2020\новый формат 2020_Climate Box_PPT\personaj-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269" y="4846563"/>
            <a:ext cx="1959868" cy="180000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015" y="2035649"/>
            <a:ext cx="112795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рисунке показана доля выбросов парниковых газов различными видами транспорта:</a:t>
            </a:r>
          </a:p>
          <a:p>
            <a:pPr>
              <a:buFontTx/>
              <a:buChar char="-"/>
            </a:pPr>
            <a:r>
              <a:rPr lang="ru-RU" sz="1400" dirty="0" smtClean="0"/>
              <a:t> морским;</a:t>
            </a:r>
          </a:p>
          <a:p>
            <a:pPr>
              <a:buFontTx/>
              <a:buChar char="-"/>
            </a:pPr>
            <a:r>
              <a:rPr lang="ru-RU" sz="1400" dirty="0" smtClean="0"/>
              <a:t> автомобильным;</a:t>
            </a:r>
          </a:p>
          <a:p>
            <a:pPr>
              <a:buFontTx/>
              <a:buChar char="-"/>
            </a:pPr>
            <a:r>
              <a:rPr lang="ru-RU" sz="1400" dirty="0" smtClean="0"/>
              <a:t> железнодорожным, </a:t>
            </a:r>
          </a:p>
          <a:p>
            <a:pPr>
              <a:buFontTx/>
              <a:buChar char="-"/>
            </a:pPr>
            <a:r>
              <a:rPr lang="ru-RU" sz="1400" dirty="0" smtClean="0"/>
              <a:t> воздушным.</a:t>
            </a:r>
          </a:p>
        </p:txBody>
      </p:sp>
      <p:pic>
        <p:nvPicPr>
          <p:cNvPr id="2050" name="Picture 2" descr="D:\Users\user\Desktop\рабочие фото\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7382" y="2334023"/>
            <a:ext cx="3571200" cy="35756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8963" y="3688975"/>
            <a:ext cx="506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Распределите, какому виду транспорта  принадлежат указанные доли.  </a:t>
            </a:r>
          </a:p>
          <a:p>
            <a:r>
              <a:rPr lang="ru-RU" sz="1400" dirty="0" smtClean="0"/>
              <a:t>Объясните, почему Вы так считаете.  </a:t>
            </a:r>
          </a:p>
          <a:p>
            <a:endParaRPr lang="ru-RU" dirty="0"/>
          </a:p>
        </p:txBody>
      </p:sp>
      <p:pic>
        <p:nvPicPr>
          <p:cNvPr id="4" name="Picture 2" descr="D:\Users\user\Desktop\ПРОООН 2020\новый формат 2020_Climate Box_PPT\personaj-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609" y="3530991"/>
            <a:ext cx="1539367" cy="23060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3019" y="728022"/>
            <a:ext cx="1000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VII. Закрепление материала – решение ситуационной задачи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4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94538" y="1956821"/>
            <a:ext cx="786699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Правильный ответ.  </a:t>
            </a:r>
          </a:p>
          <a:p>
            <a:pPr algn="just"/>
            <a:r>
              <a:rPr lang="ru-RU" sz="1400" dirty="0" smtClean="0"/>
              <a:t>Наибольшая доля выбросов принадлежит автомобильному транспорту, т.к. количество автотранспорта с каждым годом становится все больше, общественный и личный автотранспорт остается основным для городских и междугородних перевозок. </a:t>
            </a:r>
          </a:p>
          <a:p>
            <a:pPr algn="just"/>
            <a:r>
              <a:rPr lang="ru-RU" sz="1400" dirty="0" smtClean="0"/>
              <a:t>Так же увеличивается количество авиаперевозок как пассажирских, так и грузовых. При этом за одну перевозку расходуется большое количество топлива.</a:t>
            </a:r>
          </a:p>
          <a:p>
            <a:pPr algn="just"/>
            <a:r>
              <a:rPr lang="ru-RU" sz="1400" dirty="0" smtClean="0"/>
              <a:t>Наиболее </a:t>
            </a:r>
            <a:r>
              <a:rPr lang="ru-RU" sz="1400" dirty="0" err="1" smtClean="0"/>
              <a:t>экологичным</a:t>
            </a:r>
            <a:r>
              <a:rPr lang="ru-RU" sz="1400" dirty="0" smtClean="0"/>
              <a:t> и менее всего влияющим на климат, является железнодорожный транспорт, большая часть которого работает на электричестве. </a:t>
            </a:r>
            <a:endParaRPr lang="ru-RU" sz="1400" dirty="0"/>
          </a:p>
        </p:txBody>
      </p:sp>
      <p:pic>
        <p:nvPicPr>
          <p:cNvPr id="3074" name="Picture 2" descr="D:\Users\user\Desktop\рабочие фото\12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526" y="1801320"/>
            <a:ext cx="3211950" cy="3852863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12" y="3924886"/>
            <a:ext cx="1750647" cy="1832389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53019" y="728022"/>
            <a:ext cx="1000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VII. Закрепление материала – решение ситуационной задачи </a:t>
            </a:r>
          </a:p>
        </p:txBody>
      </p:sp>
    </p:spTree>
    <p:extLst>
      <p:ext uri="{BB962C8B-B14F-4D97-AF65-F5344CB8AC3E}">
        <p14:creationId xmlns:p14="http://schemas.microsoft.com/office/powerpoint/2010/main" xmlns="" val="2134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-518"/>
            <a:ext cx="12194429" cy="15998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93898" y="1356696"/>
            <a:ext cx="1092449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VIII.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Итог урока. (Рефлексия).</a:t>
            </a:r>
            <a:endParaRPr lang="ru-RU" dirty="0" smtClean="0">
              <a:latin typeface="Arial Narrow" pitchFamily="34" charset="0"/>
            </a:endParaRPr>
          </a:p>
          <a:p>
            <a:pPr algn="just">
              <a:spcAft>
                <a:spcPts val="400"/>
              </a:spcAft>
            </a:pPr>
            <a:r>
              <a:rPr lang="ru-RU" sz="1400" dirty="0" smtClean="0"/>
              <a:t>Учитель,  предлагает учащимся на основании полученной информации и практической работы сделать выводы о значении углекислого газа для планеты Земля.</a:t>
            </a:r>
          </a:p>
          <a:p>
            <a:pPr algn="just">
              <a:spcAft>
                <a:spcPts val="400"/>
              </a:spcAft>
            </a:pPr>
            <a:r>
              <a:rPr lang="ru-RU" sz="1400" dirty="0" smtClean="0"/>
              <a:t>Учащиеся делают выводы о влиянии СО2 на повышение температуры атмосферы, отмечают важность сохранения уровня углекислого газа в норме для всех живых существ,  дают оценку последствиям, к которым может привести парниковый эффект.</a:t>
            </a:r>
          </a:p>
          <a:p>
            <a:pPr>
              <a:spcAft>
                <a:spcPts val="400"/>
              </a:spcAft>
            </a:pPr>
            <a:endParaRPr lang="ru-RU" sz="1400" dirty="0" smtClean="0"/>
          </a:p>
          <a:p>
            <a:pPr>
              <a:spcAft>
                <a:spcPts val="40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IX.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Домашнее задание</a:t>
            </a:r>
          </a:p>
          <a:p>
            <a:pPr algn="just">
              <a:spcAft>
                <a:spcPts val="400"/>
              </a:spcAft>
            </a:pPr>
            <a:r>
              <a:rPr lang="ru-RU" sz="1400" dirty="0" smtClean="0"/>
              <a:t>Ученые подсчитали, что на одно </a:t>
            </a:r>
            <a:r>
              <a:rPr lang="ru-RU" sz="1400" dirty="0" err="1" smtClean="0"/>
              <a:t>смс-сообщение</a:t>
            </a:r>
            <a:r>
              <a:rPr lang="ru-RU" sz="1400" dirty="0" smtClean="0"/>
              <a:t> расходуется 4 г углекислого газа (это углеродный след пересылки сообщения). Обсудите с родителями изученную тему и подсчитайте,  какой углеродный след оставляет  каждый член семьи и семья в целом в сутки, в неделю, в месяц отправляя </a:t>
            </a:r>
            <a:r>
              <a:rPr lang="ru-RU" sz="1400" dirty="0" err="1" smtClean="0"/>
              <a:t>смс-сообщения</a:t>
            </a:r>
            <a:r>
              <a:rPr lang="ru-RU" sz="1400" dirty="0" smtClean="0"/>
              <a:t>.  От каких сообщений можно было бы отказаться и на сколько при этом снизится углеродный след в вашей семье. </a:t>
            </a:r>
          </a:p>
          <a:p>
            <a:pPr>
              <a:spcAft>
                <a:spcPts val="400"/>
              </a:spcAft>
            </a:pPr>
            <a:endParaRPr lang="ru-RU" sz="1400" dirty="0" smtClean="0"/>
          </a:p>
          <a:p>
            <a:pPr>
              <a:spcAft>
                <a:spcPts val="400"/>
              </a:spcAft>
            </a:pP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6" y="4453384"/>
            <a:ext cx="1997494" cy="1602085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04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1142" cy="4391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10100422" y="5274355"/>
            <a:ext cx="1758250" cy="1146378"/>
            <a:chOff x="10229918" y="504723"/>
            <a:chExt cx="1758250" cy="11463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0" y="44237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СПАСИБО ЗА ВНИМАНИЕ!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6070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436" cy="23960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7039" y="1858095"/>
            <a:ext cx="112141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Тема урока: «Парниковый эффект, или как действует  углекислый газ»</a:t>
            </a:r>
          </a:p>
          <a:p>
            <a:pPr algn="just"/>
            <a:endParaRPr lang="ru-RU" sz="1400" b="1" dirty="0" smtClean="0">
              <a:solidFill>
                <a:srgbClr val="0070C0"/>
              </a:solidFill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Цели урока:</a:t>
            </a: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Познакомить учащихся  с понятием парникового эффекта  и показать, как  действует углекислый газ в  масштабе планеты.</a:t>
            </a:r>
          </a:p>
          <a:p>
            <a:pPr lvl="0" algn="just"/>
            <a:endParaRPr lang="ru-RU" sz="1400" dirty="0" smtClean="0">
              <a:solidFill>
                <a:prstClr val="black"/>
              </a:solidFill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Задачи урока:</a:t>
            </a:r>
          </a:p>
          <a:p>
            <a:pPr algn="just"/>
            <a:r>
              <a:rPr lang="ru-RU" sz="1400" dirty="0" smtClean="0"/>
              <a:t>– приобретение новых знаний по теме, интеграция учебных дисциплин «география-биология»;</a:t>
            </a:r>
          </a:p>
          <a:p>
            <a:pPr algn="just"/>
            <a:r>
              <a:rPr lang="ru-RU" sz="1400" dirty="0" smtClean="0"/>
              <a:t>– воспитание экологической и климатической грамотности, формирование гражданской позиции и  ответственного отношения к окружающей природе;</a:t>
            </a:r>
          </a:p>
          <a:p>
            <a:pPr algn="just"/>
            <a:r>
              <a:rPr lang="ru-RU" sz="1400" dirty="0" smtClean="0"/>
              <a:t>- показать как накапливается в атмосфере углекислый газ и его влияние на климат;</a:t>
            </a:r>
          </a:p>
          <a:p>
            <a:pPr algn="just"/>
            <a:r>
              <a:rPr lang="ru-RU" sz="1400" dirty="0" smtClean="0"/>
              <a:t>– приобретение знаний, расширяющих кругозор школьников.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IV. Вид и форма урока: </a:t>
            </a:r>
          </a:p>
          <a:p>
            <a:pPr algn="just"/>
            <a:r>
              <a:rPr lang="ru-RU" sz="1400" dirty="0" smtClean="0"/>
              <a:t>Урок ознакомления с новым материалом.</a:t>
            </a:r>
          </a:p>
          <a:p>
            <a:pPr algn="just"/>
            <a:r>
              <a:rPr lang="ru-RU" sz="1400" dirty="0" smtClean="0"/>
              <a:t>Формы: беседа, проблемный урок, практическая работа.</a:t>
            </a:r>
          </a:p>
          <a:p>
            <a:pPr algn="just"/>
            <a:endParaRPr lang="ru-RU" sz="1400" dirty="0" smtClean="0"/>
          </a:p>
          <a:p>
            <a:pPr lvl="0" algn="just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V.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Оборудование:</a:t>
            </a:r>
          </a:p>
          <a:p>
            <a:pPr lvl="0" algn="just"/>
            <a:r>
              <a:rPr lang="ru-RU" sz="1400" dirty="0" smtClean="0"/>
              <a:t>Термометры, сухие дрожжи, сахар, вода,  стеклянные колпаки, химические стаканы, </a:t>
            </a:r>
            <a:r>
              <a:rPr lang="ru-RU" sz="1400" dirty="0" err="1" smtClean="0"/>
              <a:t>мультимедийный</a:t>
            </a:r>
            <a:r>
              <a:rPr lang="ru-RU" sz="1400" dirty="0" smtClean="0"/>
              <a:t> проектор, учебно-игровое пособие «Климатическая шкатулка».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53" y="3943125"/>
            <a:ext cx="1531620" cy="1603135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44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556775" y="1836616"/>
          <a:ext cx="10957302" cy="3134767"/>
        </p:xfrm>
        <a:graphic>
          <a:graphicData uri="http://schemas.openxmlformats.org/drawingml/2006/table">
            <a:tbl>
              <a:tblPr/>
              <a:tblGrid>
                <a:gridCol w="5478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8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029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1.Организационный </a:t>
                      </a: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момент. </a:t>
                      </a:r>
                      <a:endParaRPr lang="ru-RU" sz="1600" b="1" i="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Проверяет подготовку учащихся  к уроку, наличие учебников, тетрадей.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Готовят  рабочее место к уроку,  тетради, ручки, карандаши.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5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2. Проверка домашнего задания.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57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 опрос учащихся по пройденному материалу: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атмосфера?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Каков состав  атмосферы?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Какую долю составляет углекислый газ?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углекислый газ попадает в атмосферу?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 отвечают на вопросы.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6" y="5013151"/>
            <a:ext cx="1826192" cy="167037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" y="6074342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547345" y="1802666"/>
          <a:ext cx="10957302" cy="4056403"/>
        </p:xfrm>
        <a:graphic>
          <a:graphicData uri="http://schemas.openxmlformats.org/drawingml/2006/table">
            <a:tbl>
              <a:tblPr/>
              <a:tblGrid>
                <a:gridCol w="5478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8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9515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 Актуализация знаний.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Используется материала «Климатической шкатулки» : Рисунок  или карта «Круговорот СО2 в природе»,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Раздел 1.4. «Современные изменения климата»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 сопровождается картинками и схемами на слайдах презентации. 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добавляет информацию о способах образования СО</a:t>
                      </a:r>
                      <a:r>
                        <a:rPr lang="ru-RU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  Разложение животных и растений. Это результат жизнедеятельности бактерий, которые превращают части мертвых организмов животных и растений в углекислый газ.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Сжигание ископаемого органического топлива: нефть, уголь, торф и природный газ.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Вопрос 1 -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Какую роль играет углекислый газ в природе?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Вопрос 2 -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чем еще заключается значение углекислого газа, помимо приведенных примеров?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Отвечают на вопрос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углекислый газ попадает в атмосферу в результате извержения вулканов, дыхания растений и животных, лесных пожаров и др.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вспоминают материал курса биологии - углекислый газ используется растениями в процессе фотосинтеза.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Высказывают различные предположения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вопрос 2.</a:t>
                      </a:r>
                      <a:endParaRPr lang="ru-RU" sz="140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6" name="Picture 2" descr="D:\Users\user\Desktop\ПРОООН 2020\новый формат 2020_Climate Box_PPT\personaj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4765616"/>
            <a:ext cx="1973627" cy="209238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75" y="1651961"/>
            <a:ext cx="420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|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Видеоряд презентации</a:t>
            </a:r>
          </a:p>
        </p:txBody>
      </p:sp>
      <p:pic>
        <p:nvPicPr>
          <p:cNvPr id="4098" name="Picture 2" descr="D:\Users\user\Desktop\Новоселова\2.jpg"/>
          <p:cNvPicPr>
            <a:picLocks noChangeAspect="1" noChangeArrowheads="1"/>
          </p:cNvPicPr>
          <p:nvPr/>
        </p:nvPicPr>
        <p:blipFill>
          <a:blip r:embed="rId5" cstate="print"/>
          <a:srcRect l="3937" t="5249" r="3937" b="3675"/>
          <a:stretch>
            <a:fillRect/>
          </a:stretch>
        </p:blipFill>
        <p:spPr bwMode="auto">
          <a:xfrm>
            <a:off x="182984" y="2284196"/>
            <a:ext cx="3922764" cy="2908641"/>
          </a:xfrm>
          <a:prstGeom prst="rect">
            <a:avLst/>
          </a:prstGeom>
          <a:noFill/>
        </p:spPr>
      </p:pic>
      <p:pic>
        <p:nvPicPr>
          <p:cNvPr id="4099" name="Picture 3" descr="D:\Users\user\Desktop\Новоселова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3177" y="2082444"/>
            <a:ext cx="4158018" cy="3118514"/>
          </a:xfrm>
          <a:prstGeom prst="rect">
            <a:avLst/>
          </a:prstGeom>
          <a:noFill/>
        </p:spPr>
      </p:pic>
      <p:pic>
        <p:nvPicPr>
          <p:cNvPr id="4100" name="Picture 4" descr="D:\Users\user\Desktop\Новоселова\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5158" y="2355400"/>
            <a:ext cx="3878400" cy="2908800"/>
          </a:xfrm>
          <a:prstGeom prst="rect">
            <a:avLst/>
          </a:prstGeom>
          <a:noFill/>
        </p:spPr>
      </p:pic>
      <p:pic>
        <p:nvPicPr>
          <p:cNvPr id="4101" name="Picture 5" descr="D:\Users\user\Desktop\ПРОООН 2020\новый формат 2020_Climate Box_PPT\personaj-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7178" y="4652736"/>
            <a:ext cx="1428470" cy="180000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409289" y="1748464"/>
          <a:ext cx="11393505" cy="4657728"/>
        </p:xfrm>
        <a:graphic>
          <a:graphicData uri="http://schemas.openxmlformats.org/drawingml/2006/table">
            <a:tbl>
              <a:tblPr/>
              <a:tblGrid>
                <a:gridCol w="5653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9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029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Создание проблемной ситуации.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 сопровождается картинками и схемами на слайдах презентации.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методом ассоциаций приводит учащихся к ответу на поставленный вопрос: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-Кто из вас, бывал в теплицах или парниках?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-Какие ощущения вы испытывали, находясь в парнике?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-Что создает такую повышенную температуру в парнике?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дальнейшей работы нам необходимо поставить эксперимент,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создав модель парника. Результат  опыта мы увидим в конце урока.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Отвечают, что в парнике чаще всего жарко или душно.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Предполагают, что тепло удерживает покрытие парника -  пленка или стекло.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ЕЛЕНА\Desktop\parnik-s-otkrytym-oknom-dlya-provetriva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3120" y="3520649"/>
            <a:ext cx="4491038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5660" y="1176070"/>
            <a:ext cx="45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62" y="5144647"/>
            <a:ext cx="1982595" cy="1713353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685083" y="1880517"/>
          <a:ext cx="6531643" cy="2801680"/>
        </p:xfrm>
        <a:graphic>
          <a:graphicData uri="http://schemas.openxmlformats.org/drawingml/2006/table">
            <a:tbl>
              <a:tblPr/>
              <a:tblGrid>
                <a:gridCol w="6531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47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Постановка эксперимента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23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indent="0"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 делится на 2 группы. Каждая группа получает необходимое оборудование для проведения эксперимента.</a:t>
                      </a:r>
                    </a:p>
                    <a:p>
                      <a:pPr marL="0" indent="0" algn="just"/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группа помещает под стеклянный колпак стакан с теплой водой и термометр. На колпак направляют настольную лампу. Записывают в таблицу на доске показания температуры под колпаком в начале опыта.</a:t>
                      </a:r>
                    </a:p>
                    <a:p>
                      <a:pPr marL="0" indent="0" algn="just"/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группа также использует стеклянный колпак. Но вместе с  водой помещает в стакан ложку сахара и сухие дрожжи. На колпак направляют настольную лампу. Записывают показания температуры под колпаком в начале опыта в таблицу на доске. </a:t>
                      </a:r>
                      <a:endParaRPr lang="ru-RU" sz="14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4" descr="I:\DCIM\100NIKON\DSCN7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7386" y="3875962"/>
            <a:ext cx="336000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I:\DCIM\100NIKON\DSCN7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4507" y="1184034"/>
            <a:ext cx="335958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4" y="4871592"/>
            <a:ext cx="1531620" cy="1603135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363561" y="1769658"/>
          <a:ext cx="11425166" cy="4863638"/>
        </p:xfrm>
        <a:graphic>
          <a:graphicData uri="http://schemas.openxmlformats.org/drawingml/2006/table">
            <a:tbl>
              <a:tblPr/>
              <a:tblGrid>
                <a:gridCol w="7244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0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1579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Целеполагание</a:t>
                      </a:r>
                      <a:endParaRPr lang="ru-RU" sz="1600" b="1" i="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79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«Климатической шкатулки»: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Раздел 1.4. «Современные изменения климата». Рисунки:  «Энергетический баланс Земли и парниковый эффект», «Содержание углекислого газа в атмосфере за последние 100 лет».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579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 сопровождается картинками и схемами на слайдах презентации. 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парнике повышенную температуру создает покрытие, а в масштабе планеты такую роль играет углекислый газ, находящийся в атмосфере.</a:t>
                      </a:r>
                    </a:p>
                    <a:p>
                      <a:pPr algn="just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предлагает сформулировать основной вопрос урока.</a:t>
                      </a:r>
                    </a:p>
                    <a:p>
                      <a:pPr algn="just"/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4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 действует углекислый газ в  масштабе планеты?</a:t>
                      </a:r>
                      <a:endParaRPr lang="ru-RU" sz="1400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ответа на данный вопрос нам необходимо выяснить, что такое парниковый эффект.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Учащиеся изучают и</a:t>
                      </a:r>
                      <a:r>
                        <a:rPr lang="ru-RU" sz="1400" baseline="0" dirty="0" smtClean="0">
                          <a:latin typeface="+mn-lt"/>
                        </a:rPr>
                        <a:t> комментируют слайды, с рисунками из пособия </a:t>
                      </a:r>
                      <a:r>
                        <a:rPr lang="ru-RU" sz="1400" baseline="0" dirty="0" smtClean="0">
                          <a:solidFill>
                            <a:srgbClr val="000099"/>
                          </a:solidFill>
                          <a:latin typeface="+mn-lt"/>
                        </a:rPr>
                        <a:t>«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Климатическая Шкатулка»,</a:t>
                      </a:r>
                      <a:r>
                        <a:rPr lang="ru-RU" sz="1400" baseline="0" dirty="0" smtClean="0">
                          <a:solidFill>
                            <a:srgbClr val="000099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aseline="0" dirty="0" smtClean="0">
                          <a:latin typeface="+mn-lt"/>
                        </a:rPr>
                        <a:t>и приходят к выводу о причинах возникновения парникового эффекта.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</a:rPr>
                        <a:t>Отвечают на поставленный вопрос: </a:t>
                      </a:r>
                      <a:r>
                        <a:rPr lang="ru-RU" sz="1400" b="1" baseline="0" dirty="0" smtClean="0">
                          <a:latin typeface="+mn-lt"/>
                        </a:rPr>
                        <a:t>(СО2  участвует в создании на планете парникового эффекта).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</a:rPr>
                        <a:t>Записывают в тетрадях: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«Парниковый эффект – увеличение температуры атмосферы под воздействием газов, в первую очередь СО2».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solidFill>
                          <a:srgbClr val="003399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solidFill>
                          <a:srgbClr val="003399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solidFill>
                          <a:srgbClr val="003399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solidFill>
                          <a:srgbClr val="003399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D:\Users\user\Downloads\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3983" y="4038320"/>
            <a:ext cx="3446060" cy="242067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228710"/>
              </p:ext>
            </p:extLst>
          </p:nvPr>
        </p:nvGraphicFramePr>
        <p:xfrm>
          <a:off x="278202" y="1767166"/>
          <a:ext cx="11735608" cy="4749236"/>
        </p:xfrm>
        <a:graphic>
          <a:graphicData uri="http://schemas.openxmlformats.org/drawingml/2006/table">
            <a:tbl>
              <a:tblPr/>
              <a:tblGrid>
                <a:gridCol w="6629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6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177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«Открытие» нового знания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79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«Климатической шкатулки»: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Раздел 1.4.: «Современные изменения климата», Раздел 3.3: «Углеродный след».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Рисунки: «Содержание углекислого газа в атмосфере за последние 100 лет», примеры  СО2 эквивалента.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1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 сопровождается картинками и схемами на слайдах презентации.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слайдах презентации используются картинки и схемы из указанных разделов Климатической Шкатулки, а так же другие наглядные изображения: основные источники  СО2, вызванные деятельностью человека, количество образующегося  углекислого газа в мире на душу населения, др.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Вопрос: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Почему на одних материках СО2 образуется больше, на других меньше. Как вы думаете, отчего это зависит?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 какую роль играет человек в круговороте углекислого газа?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А как можно оценить вред от деятельности человека, связанной с выбросами СО2 в атмосферу?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Учеными было предложено использовать условный индикатор под названием 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«углеродный след».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Углеродный след – это  количество выбросов парникового газа, произведенных косвенной или прямой деятельностью человека, определенным районом, организацией, ведущей какую-либо деятельность, жизненным циклом произведенной продукции.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Предполагают, что чем больше человек использует ископаемого топлива, чем больше создает технических средств, работающих на топливе, тем больше выбрасывается углекислого газа в атмосферу.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 descr="D:\Users\user\Desktop\Новоселова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7597" y="3747127"/>
            <a:ext cx="4021539" cy="271872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1507</Words>
  <Application>Microsoft Office PowerPoint</Application>
  <PresentationFormat>Произвольный</PresentationFormat>
  <Paragraphs>163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Пользователь Windows</cp:lastModifiedBy>
  <cp:revision>164</cp:revision>
  <cp:lastPrinted>2019-06-12T03:23:42Z</cp:lastPrinted>
  <dcterms:created xsi:type="dcterms:W3CDTF">2019-06-11T05:06:37Z</dcterms:created>
  <dcterms:modified xsi:type="dcterms:W3CDTF">2020-09-28T17:29:29Z</dcterms:modified>
</cp:coreProperties>
</file>