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9" r:id="rId2"/>
    <p:sldId id="445" r:id="rId3"/>
    <p:sldId id="427" r:id="rId4"/>
    <p:sldId id="448" r:id="rId5"/>
    <p:sldId id="447" r:id="rId6"/>
    <p:sldId id="432" r:id="rId7"/>
    <p:sldId id="434" r:id="rId8"/>
    <p:sldId id="436" r:id="rId9"/>
    <p:sldId id="438" r:id="rId10"/>
    <p:sldId id="444" r:id="rId11"/>
    <p:sldId id="446" r:id="rId12"/>
    <p:sldId id="437" r:id="rId13"/>
    <p:sldId id="449" r:id="rId1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8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00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0099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98029" autoAdjust="0"/>
  </p:normalViewPr>
  <p:slideViewPr>
    <p:cSldViewPr snapToGrid="0">
      <p:cViewPr>
        <p:scale>
          <a:sx n="70" d="100"/>
          <a:sy n="70" d="100"/>
        </p:scale>
        <p:origin x="-588" y="-78"/>
      </p:cViewPr>
      <p:guideLst>
        <p:guide orient="horz" pos="211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notesViewPr>
    <p:cSldViewPr snapToGrid="0">
      <p:cViewPr>
        <p:scale>
          <a:sx n="136" d="100"/>
          <a:sy n="136" d="100"/>
        </p:scale>
        <p:origin x="96" y="-1632"/>
      </p:cViewPr>
      <p:guideLst>
        <p:guide orient="horz" pos="2100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780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9289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147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71381"/>
            <a:ext cx="7941310" cy="3154819"/>
          </a:xfrm>
        </p:spPr>
        <p:txBody>
          <a:bodyPr/>
          <a:lstStyle/>
          <a:p>
            <a:endParaRPr lang="hy-AM" dirty="0"/>
          </a:p>
        </p:txBody>
      </p:sp>
    </p:spTree>
    <p:extLst>
      <p:ext uri="{BB962C8B-B14F-4D97-AF65-F5344CB8AC3E}">
        <p14:creationId xmlns="" xmlns:p14="http://schemas.microsoft.com/office/powerpoint/2010/main" val="177846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71381"/>
            <a:ext cx="7941310" cy="3154819"/>
          </a:xfrm>
        </p:spPr>
        <p:txBody>
          <a:bodyPr/>
          <a:lstStyle/>
          <a:p>
            <a:endParaRPr lang="hy-AM" dirty="0"/>
          </a:p>
        </p:txBody>
      </p:sp>
    </p:spTree>
    <p:extLst>
      <p:ext uri="{BB962C8B-B14F-4D97-AF65-F5344CB8AC3E}">
        <p14:creationId xmlns="" xmlns:p14="http://schemas.microsoft.com/office/powerpoint/2010/main" val="177846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81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331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473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72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368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5" y="3271381"/>
            <a:ext cx="7941310" cy="3154819"/>
          </a:xfrm>
        </p:spPr>
        <p:txBody>
          <a:bodyPr/>
          <a:lstStyle/>
          <a:p>
            <a:endParaRPr lang="hy-AM" dirty="0" smtClean="0"/>
          </a:p>
          <a:p>
            <a:endParaRPr lang="hy-AM" dirty="0"/>
          </a:p>
        </p:txBody>
      </p:sp>
    </p:spTree>
    <p:extLst>
      <p:ext uri="{BB962C8B-B14F-4D97-AF65-F5344CB8AC3E}">
        <p14:creationId xmlns="" xmlns:p14="http://schemas.microsoft.com/office/powerpoint/2010/main" val="177846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7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30A-B8E3-4713-B30E-3EFDE23558FB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F3E1-E832-485D-B8CF-C9F00116E76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D267-F906-4FDE-BC98-B5887E59E4B9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E55-DE5B-49AF-AE21-3DD26D3D10BC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672-8ACB-4024-8BB5-9C15E16D98B7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1B54-F2EB-40CE-A7CA-CC0F81013242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18DB-E914-492E-80E1-21DA2397DA9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E967-F7F5-480F-8C58-2EDA43B0B3E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D3B6-5CF5-4147-B3F2-C3E1EFFF03A9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70CA-3DD1-48CC-838B-F547D047AE3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2A5-7B82-46EA-B423-462B4507C7D7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AF7C-F557-46D4-A08C-D52713B0C60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9985" y="6472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quizizz.com/admin/quiz/5f17e51dfc7eb6001bd6ae4f/%D0%BA%D0%B0%D0%BA-%D0%B8%D0%B7%D0%BC%D0%B5%D0%BD%D0%B5%D0%BD%D0%B8%D0%B5-%D0%BA%D0%BB%D0%B8%D0%BC%D0%B0%D1%82%D0%B0-%D0%B2%D0%BB%D0%B8%D1%8F%D0%B5%D1%82-%D0%BD%D0%B0-%D0%B3%D0%BE%D1%80%D1%8B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5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pic>
        <p:nvPicPr>
          <p:cNvPr id="10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4" y="699098"/>
            <a:ext cx="829674" cy="414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7929" y="2398355"/>
            <a:ext cx="614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Уроки естествознание/ география «Как изменение климата влияет на горы?»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2560689" y="3075848"/>
            <a:ext cx="5355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Разработчики: </a:t>
            </a:r>
            <a:r>
              <a:rPr lang="en-US" sz="1200" i="1" dirty="0" smtClean="0">
                <a:solidFill>
                  <a:schemeClr val="bg1"/>
                </a:solidFill>
              </a:rPr>
              <a:t>Сирине </a:t>
            </a:r>
            <a:r>
              <a:rPr lang="en-US" sz="1200" i="1" dirty="0">
                <a:solidFill>
                  <a:schemeClr val="bg1"/>
                </a:solidFill>
              </a:rPr>
              <a:t>Косян, </a:t>
            </a:r>
            <a:endParaRPr lang="ru-RU" sz="1200" i="1" dirty="0" smtClean="0">
              <a:solidFill>
                <a:schemeClr val="bg1"/>
              </a:solidFill>
            </a:endParaRPr>
          </a:p>
          <a:p>
            <a:r>
              <a:rPr lang="ru-RU" sz="1200" i="1" dirty="0" smtClean="0">
                <a:solidFill>
                  <a:schemeClr val="bg1"/>
                </a:solidFill>
              </a:rPr>
              <a:t>учитель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географии, Армения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883" y="773572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2.2.1. </a:t>
            </a:r>
            <a:r>
              <a:rPr lang="ru-RU" sz="2000" b="1" dirty="0" smtClean="0">
                <a:solidFill>
                  <a:schemeClr val="bg1"/>
                </a:solidFill>
              </a:rPr>
              <a:t>ПРИМЕРЫ И ПЛАНЫ ТЕМАТИЧЕСКИХ И МЕЖДИСЦИПЛИНАРНЫХ </a:t>
            </a:r>
            <a:r>
              <a:rPr lang="ru-RU" sz="2000" b="1" dirty="0">
                <a:solidFill>
                  <a:schemeClr val="bg1"/>
                </a:solidFill>
              </a:rPr>
              <a:t>УРОКОВ</a:t>
            </a:r>
            <a:r>
              <a:rPr lang="en-US" sz="2000" b="1" dirty="0">
                <a:solidFill>
                  <a:schemeClr val="bg1"/>
                </a:solidFill>
              </a:rPr>
              <a:t> C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318" y="2144126"/>
            <a:ext cx="10931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hlinkClick r:id="rId5"/>
              </a:rPr>
              <a:t>Электронный тест 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400" dirty="0" smtClean="0"/>
              <a:t>Редактируемый </a:t>
            </a:r>
            <a:r>
              <a:rPr lang="ru-RU" sz="1400" dirty="0"/>
              <a:t>вариант для </a:t>
            </a:r>
            <a:r>
              <a:rPr lang="ru-RU" sz="1400" dirty="0" smtClean="0"/>
              <a:t>учителя</a:t>
            </a:r>
            <a:endParaRPr lang="en-US" sz="1400" dirty="0" smtClean="0"/>
          </a:p>
          <a:p>
            <a:pPr lvl="0" algn="just"/>
            <a:endParaRPr lang="en-US" sz="1400" b="1" dirty="0" smtClean="0">
              <a:solidFill>
                <a:srgbClr val="0070C0"/>
              </a:solidFill>
            </a:endParaRPr>
          </a:p>
          <a:p>
            <a:pPr lvl="0" algn="just"/>
            <a:r>
              <a:rPr lang="en-US" sz="1400" dirty="0">
                <a:hlinkClick r:id="rId5"/>
              </a:rPr>
              <a:t>https://quizizz.com/admin/quiz/5f17e51dfc7eb6001bd6ae4f/%D0%BA%D0%B0%D0%BA-%D0%B8%D0%B7%D0%BC%D0%B5%D0%BD%D0%B5%D0%BD%D0%B8%D0%B5-%D0%BA%D0%BB%D0%B8%D0%BC%D0%B0%D1%82%D0%B0-%D0%B2%D0%BB%D0%B8%D1%8F%D0%B5%D1%82-%D0%BD%D0%B0-%</a:t>
            </a:r>
            <a:r>
              <a:rPr lang="en-US" sz="1400" dirty="0" smtClean="0">
                <a:hlinkClick r:id="rId5"/>
              </a:rPr>
              <a:t>D0%B3%D0%BE%D1%80%D1%8B</a:t>
            </a:r>
            <a:endParaRPr lang="en-US" sz="1400" dirty="0" smtClean="0"/>
          </a:p>
          <a:p>
            <a:pPr lvl="0" algn="just"/>
            <a:endParaRPr lang="en-US" sz="1400" b="1" dirty="0">
              <a:solidFill>
                <a:srgbClr val="0070C0"/>
              </a:solidFill>
            </a:endParaRPr>
          </a:p>
          <a:p>
            <a:pPr lvl="0" algn="just"/>
            <a:r>
              <a:rPr lang="ru-RU" sz="1400" dirty="0"/>
              <a:t>Игровой вариант для </a:t>
            </a:r>
            <a:r>
              <a:rPr lang="ru-RU" sz="1400" dirty="0" smtClean="0"/>
              <a:t>учеников</a:t>
            </a:r>
            <a:endParaRPr lang="en-US" sz="1400" dirty="0" smtClean="0"/>
          </a:p>
          <a:p>
            <a:pPr lvl="0" algn="just"/>
            <a:r>
              <a:rPr lang="en-US" sz="1400" b="1" dirty="0" smtClean="0">
                <a:solidFill>
                  <a:srgbClr val="0070C0"/>
                </a:solidFill>
              </a:rPr>
              <a:t>https</a:t>
            </a:r>
            <a:r>
              <a:rPr lang="en-US" sz="1400" b="1" dirty="0">
                <a:solidFill>
                  <a:srgbClr val="0070C0"/>
                </a:solidFill>
              </a:rPr>
              <a:t>://quizizz.com/join?gc=792269&amp;source=liveDashboard</a:t>
            </a:r>
          </a:p>
          <a:p>
            <a:pPr lvl="0" algn="just"/>
            <a:endParaRPr lang="ru-RU" sz="2000" b="1" dirty="0">
              <a:solidFill>
                <a:srgbClr val="0070C0"/>
              </a:solidFill>
            </a:endParaRPr>
          </a:p>
          <a:p>
            <a:pPr lvl="0" algn="just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77" y="4458215"/>
            <a:ext cx="1900233" cy="17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3621" y="736747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</p:spTree>
    <p:extLst>
      <p:ext uri="{BB962C8B-B14F-4D97-AF65-F5344CB8AC3E}">
        <p14:creationId xmlns="" xmlns:p14="http://schemas.microsoft.com/office/powerpoint/2010/main" val="3230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4417" y="1949644"/>
            <a:ext cx="641041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  </a:t>
            </a:r>
            <a:r>
              <a:rPr lang="en-US" sz="1600" dirty="0" err="1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Кратер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вулкана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Аждаак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(3597м)</a:t>
            </a:r>
            <a:endParaRPr lang="ru-RU" sz="1600" dirty="0" smtClean="0">
              <a:latin typeface="Arial Narrow" panose="020B0606020202030204" pitchFamily="34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defRPr/>
            </a:pP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1984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ода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август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                                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2014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 года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август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/>
                <a:cs typeface="Times New Roman" panose="02020603050405020304" pitchFamily="18" charset="0"/>
              </a:rPr>
              <a:t>)</a:t>
            </a:r>
            <a:endParaRPr lang="en-US" sz="1600" dirty="0">
              <a:latin typeface="Arial Narrow" panose="020B0606020202030204" pitchFamily="34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92" y="2689376"/>
            <a:ext cx="3412973" cy="270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65" y="2670440"/>
            <a:ext cx="3083888" cy="27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7965" y="2738734"/>
            <a:ext cx="4211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Посмотрите на эти фотографии, сделанные с разницей в 30 лет</a:t>
            </a:r>
            <a:r>
              <a:rPr lang="en-US" sz="1400" dirty="0" smtClean="0"/>
              <a:t>.</a:t>
            </a:r>
            <a:r>
              <a:rPr lang="ru-RU" sz="1400" dirty="0" smtClean="0"/>
              <a:t> Как вы думаете, </a:t>
            </a:r>
            <a:r>
              <a:rPr lang="en-US" sz="1400" dirty="0" smtClean="0"/>
              <a:t>что </a:t>
            </a:r>
            <a:r>
              <a:rPr lang="ru-RU" sz="1400" dirty="0" smtClean="0"/>
              <a:t>может стало причиной такого изменения?</a:t>
            </a:r>
            <a:endParaRPr lang="en-US" sz="1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" y="3672478"/>
            <a:ext cx="1531620" cy="1603135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3621" y="736747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</p:spTree>
    <p:extLst>
      <p:ext uri="{BB962C8B-B14F-4D97-AF65-F5344CB8AC3E}">
        <p14:creationId xmlns="" xmlns:p14="http://schemas.microsoft.com/office/powerpoint/2010/main" val="3230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518"/>
            <a:ext cx="12194429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991" y="1460593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Итог урока. (Рефлексия):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944" y="1084077"/>
            <a:ext cx="1027162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1"/>
              </a:solidFill>
              <a:ea typeface="Microsoft JhengHei UI" panose="020B0604030504040204" charset="-120"/>
            </a:endParaRPr>
          </a:p>
          <a:p>
            <a:endParaRPr lang="hy-AM" sz="2400" b="1" dirty="0">
              <a:solidFill>
                <a:schemeClr val="accent1"/>
              </a:solidFill>
              <a:ea typeface="Microsoft JhengHei UI" panose="020B0604030504040204" charset="-120"/>
            </a:endParaRPr>
          </a:p>
          <a:p>
            <a:r>
              <a:rPr lang="ru-RU" sz="1400" b="1" dirty="0" smtClean="0">
                <a:ea typeface="Microsoft JhengHei UI" panose="020B0604030504040204" charset="-120"/>
              </a:rPr>
              <a:t>Учитель</a:t>
            </a:r>
            <a:r>
              <a:rPr lang="ru-RU" sz="1400" dirty="0" smtClean="0">
                <a:ea typeface="Microsoft JhengHei UI" panose="020B0604030504040204" charset="-120"/>
              </a:rPr>
              <a:t>.</a:t>
            </a:r>
            <a:r>
              <a:rPr lang="en-US" sz="1400" dirty="0" smtClean="0">
                <a:ea typeface="Microsoft JhengHei UI" panose="020B0604030504040204" charset="-120"/>
              </a:rPr>
              <a:t> </a:t>
            </a:r>
            <a:r>
              <a:rPr lang="ru-RU" sz="1400" dirty="0">
                <a:ea typeface="Microsoft JhengHei UI" panose="020B0604030504040204" charset="-120"/>
              </a:rPr>
              <a:t>Сегодня вы </a:t>
            </a:r>
            <a:r>
              <a:rPr lang="ru-RU" sz="1400" dirty="0" smtClean="0">
                <a:ea typeface="Microsoft JhengHei UI" panose="020B0604030504040204" charset="-120"/>
              </a:rPr>
              <a:t>закрепили </a:t>
            </a:r>
            <a:r>
              <a:rPr lang="ru-RU" sz="1400" dirty="0">
                <a:ea typeface="Microsoft JhengHei UI" panose="020B0604030504040204" charset="-120"/>
              </a:rPr>
              <a:t>свои знания о </a:t>
            </a:r>
            <a:r>
              <a:rPr lang="ru-RU" sz="1400" dirty="0" smtClean="0">
                <a:ea typeface="Microsoft JhengHei UI" panose="020B0604030504040204" charset="-120"/>
              </a:rPr>
              <a:t>горах</a:t>
            </a:r>
            <a:r>
              <a:rPr lang="ru-RU" sz="1400" dirty="0">
                <a:ea typeface="Microsoft JhengHei UI" panose="020B0604030504040204" charset="-120"/>
              </a:rPr>
              <a:t>:</a:t>
            </a:r>
            <a:r>
              <a:rPr lang="ru-RU" sz="1400" dirty="0" smtClean="0">
                <a:ea typeface="Microsoft JhengHei UI" panose="020B0604030504040204" charset="-120"/>
              </a:rPr>
              <a:t> </a:t>
            </a:r>
            <a:r>
              <a:rPr lang="ru-RU" sz="1400" dirty="0">
                <a:ea typeface="Microsoft JhengHei UI" panose="020B0604030504040204" charset="-120"/>
              </a:rPr>
              <a:t>узнали, что </a:t>
            </a:r>
            <a:r>
              <a:rPr lang="ru-RU" sz="1400" dirty="0" smtClean="0">
                <a:ea typeface="Microsoft JhengHei UI" panose="020B0604030504040204" charset="-120"/>
              </a:rPr>
              <a:t>не только горы </a:t>
            </a:r>
            <a:r>
              <a:rPr lang="ru-RU" sz="1400" dirty="0">
                <a:ea typeface="Microsoft JhengHei UI" panose="020B0604030504040204" charset="-120"/>
              </a:rPr>
              <a:t>влияют на климат, но </a:t>
            </a:r>
            <a:r>
              <a:rPr lang="en-US" sz="1400" dirty="0" smtClean="0">
                <a:ea typeface="Microsoft JhengHei UI" panose="020B0604030504040204" charset="-120"/>
              </a:rPr>
              <a:t>и </a:t>
            </a:r>
            <a:r>
              <a:rPr lang="ru-RU" sz="1400" dirty="0" smtClean="0">
                <a:ea typeface="Microsoft JhengHei UI" panose="020B0604030504040204" charset="-120"/>
              </a:rPr>
              <a:t>изменения </a:t>
            </a:r>
            <a:r>
              <a:rPr lang="ru-RU" sz="1400" dirty="0">
                <a:ea typeface="Microsoft JhengHei UI" panose="020B0604030504040204" charset="-120"/>
              </a:rPr>
              <a:t>климата </a:t>
            </a:r>
            <a:r>
              <a:rPr lang="ru-RU" sz="1400" dirty="0" smtClean="0">
                <a:ea typeface="Microsoft JhengHei UI" panose="020B0604030504040204" charset="-120"/>
              </a:rPr>
              <a:t>оказывают влияние </a:t>
            </a:r>
            <a:r>
              <a:rPr lang="ru-RU" sz="1400" dirty="0">
                <a:ea typeface="Microsoft JhengHei UI" panose="020B0604030504040204" charset="-120"/>
              </a:rPr>
              <a:t>на горы. Попробуйте ответить на следующие </a:t>
            </a:r>
            <a:r>
              <a:rPr lang="ru-RU" sz="1400" dirty="0" smtClean="0">
                <a:ea typeface="Microsoft JhengHei UI" panose="020B0604030504040204" charset="-120"/>
              </a:rPr>
              <a:t>вопросы:</a:t>
            </a:r>
            <a:endParaRPr lang="ru-RU" sz="1400" dirty="0">
              <a:ea typeface="Microsoft JhengHei UI" panose="020B0604030504040204" charset="-120"/>
            </a:endParaRPr>
          </a:p>
          <a:p>
            <a:r>
              <a:rPr lang="ru-RU" sz="1400" dirty="0" smtClean="0">
                <a:ea typeface="Microsoft JhengHei UI" panose="020B0604030504040204" charset="-120"/>
              </a:rPr>
              <a:t>Какие 3 вещи я узнал сегодня?</a:t>
            </a:r>
            <a:endParaRPr lang="ru-RU" sz="1400" dirty="0">
              <a:ea typeface="Microsoft JhengHei UI" panose="020B0604030504040204" charset="-120"/>
            </a:endParaRPr>
          </a:p>
          <a:p>
            <a:r>
              <a:rPr lang="ru-RU" sz="1400" dirty="0" smtClean="0">
                <a:ea typeface="Microsoft JhengHei UI" panose="020B0604030504040204" charset="-120"/>
              </a:rPr>
              <a:t>Какие 2 вещи меня заинтересовали?</a:t>
            </a:r>
            <a:endParaRPr lang="ru-RU" sz="1400" dirty="0">
              <a:ea typeface="Microsoft JhengHei UI" panose="020B0604030504040204" charset="-120"/>
            </a:endParaRPr>
          </a:p>
          <a:p>
            <a:r>
              <a:rPr lang="ru-RU" sz="1400" dirty="0" smtClean="0">
                <a:ea typeface="Microsoft JhengHei UI" panose="020B0604030504040204" charset="-120"/>
              </a:rPr>
              <a:t>Какой </a:t>
            </a:r>
            <a:r>
              <a:rPr lang="ru-RU" sz="1400" dirty="0">
                <a:ea typeface="Microsoft JhengHei UI" panose="020B0604030504040204" charset="-120"/>
              </a:rPr>
              <a:t>вопрос у меня еще </a:t>
            </a:r>
            <a:r>
              <a:rPr lang="ru-RU" sz="1400" dirty="0" smtClean="0">
                <a:ea typeface="Microsoft JhengHei UI" panose="020B0604030504040204" charset="-120"/>
              </a:rPr>
              <a:t>есть?</a:t>
            </a:r>
            <a:endParaRPr lang="ru-RU" sz="1400" dirty="0">
              <a:ea typeface="Microsoft JhengHei UI" panose="020B060403050404020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865" y="3469900"/>
            <a:ext cx="92531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altLang="ru-RU" sz="1400" dirty="0" smtClean="0">
                <a:ea typeface="Microsoft JhengHei UI" panose="020B0604030504040204" charset="-120"/>
              </a:rPr>
              <a:t>О</a:t>
            </a:r>
            <a:r>
              <a:rPr lang="en-US" altLang="ru-RU" sz="1400" dirty="0" err="1" smtClean="0">
                <a:ea typeface="Microsoft JhengHei UI" panose="020B0604030504040204" charset="-120"/>
              </a:rPr>
              <a:t>тве</a:t>
            </a:r>
            <a:r>
              <a:rPr lang="ru-RU" sz="1400" dirty="0" smtClean="0">
                <a:ea typeface="Microsoft JhengHei UI" panose="020B0604030504040204" charset="-120"/>
                <a:sym typeface="+mn-ea"/>
              </a:rPr>
              <a:t>т</a:t>
            </a:r>
            <a:r>
              <a:rPr lang="en-US" altLang="ru-RU" sz="1400" dirty="0" err="1" smtClean="0">
                <a:ea typeface="Microsoft JhengHei UI" panose="020B0604030504040204" charset="-120"/>
                <a:sym typeface="+mn-ea"/>
              </a:rPr>
              <a:t>и</a:t>
            </a:r>
            <a:r>
              <a:rPr lang="en-US" altLang="ru-RU" sz="1400" dirty="0" err="1" smtClean="0">
                <a:ea typeface="Microsoft JhengHei UI" panose="020B0604030504040204" charset="-120"/>
              </a:rPr>
              <a:t>ть</a:t>
            </a:r>
            <a:r>
              <a:rPr lang="en-US" altLang="ru-RU" sz="1400" dirty="0" smtClean="0">
                <a:ea typeface="Microsoft JhengHei UI" panose="020B0604030504040204" charset="-120"/>
              </a:rPr>
              <a:t> </a:t>
            </a:r>
            <a:r>
              <a:rPr lang="en-US" altLang="ru-RU" sz="1400" dirty="0" err="1" smtClean="0">
                <a:ea typeface="Microsoft JhengHei UI" panose="020B0604030504040204" charset="-120"/>
              </a:rPr>
              <a:t>на</a:t>
            </a:r>
            <a:r>
              <a:rPr lang="en-US" altLang="ru-RU" sz="1400" dirty="0" smtClean="0">
                <a:ea typeface="Microsoft JhengHei UI" panose="020B0604030504040204" charset="-120"/>
              </a:rPr>
              <a:t> </a:t>
            </a:r>
            <a:r>
              <a:rPr lang="en-US" altLang="ru-RU" sz="1400" dirty="0" err="1" smtClean="0">
                <a:ea typeface="Microsoft JhengHei UI" panose="020B0604030504040204" charset="-120"/>
              </a:rPr>
              <a:t>вопросы</a:t>
            </a:r>
            <a:r>
              <a:rPr lang="en-US" altLang="ru-RU" sz="1400" dirty="0" smtClean="0">
                <a:ea typeface="Microsoft JhengHei UI" panose="020B0604030504040204" charset="-120"/>
              </a:rPr>
              <a:t> §</a:t>
            </a:r>
            <a:r>
              <a:rPr lang="ru-RU" altLang="ru-RU" sz="1400" dirty="0" smtClean="0">
                <a:ea typeface="Microsoft JhengHei UI" panose="020B0604030504040204" charset="-120"/>
              </a:rPr>
              <a:t> … параграфа учебника и вопросы из пособия «Климатическая шкатулка» в конце подраздела «2.7. | Как изменения климата влияют на… горные регионы»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Сфотографируйте мест</a:t>
            </a:r>
            <a:r>
              <a:rPr lang="en-US" sz="1400" dirty="0" err="1" smtClean="0">
                <a:solidFill>
                  <a:prstClr val="black"/>
                </a:solidFill>
              </a:rPr>
              <a:t>ность</a:t>
            </a:r>
            <a:r>
              <a:rPr lang="ru-RU" sz="1400" dirty="0" smtClean="0">
                <a:solidFill>
                  <a:prstClr val="black"/>
                </a:solidFill>
              </a:rPr>
              <a:t> во время экскурсии или похода. Найдите фотографию этой же местности, сделанную несколько лет назад (20 и более), сравните  ее  со своим  снимком.  Изменилась ли местность? Если изменилась – попробуйте  найти причинно-следственную связь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Подготовьте сообщение. Задание из «Климатической шкатулки»: </a:t>
            </a:r>
            <a:endParaRPr lang="ru-RU" sz="1400" dirty="0" smtClean="0"/>
          </a:p>
          <a:p>
            <a:pPr marL="355600" algn="just"/>
            <a:r>
              <a:rPr lang="ru-RU" sz="1400" i="1" dirty="0" smtClean="0">
                <a:solidFill>
                  <a:srgbClr val="0070C0"/>
                </a:solidFill>
              </a:rPr>
              <a:t>Красота и неприступность горных вершин всегда служили источником вдохновения для известных поэтов, писателей, художников и композиторов. Назовите известные литературные или живописные произведения, в которых изображены различные горные системы или отдельные горные вершины. Выберите любое понравившееся вам произведение и расскажите, как и что в нём пришлось бы поменять автору, если бы он жил в эпоху глобального изменения климата. </a:t>
            </a:r>
            <a:r>
              <a:rPr lang="ru-RU" sz="1400" dirty="0" smtClean="0"/>
              <a:t>	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 algn="just">
              <a:buAutoNum type="arabicPeriod"/>
            </a:pPr>
            <a:endParaRPr lang="hy-AM" altLang="ru-RU" dirty="0" smtClean="0">
              <a:ea typeface="Microsoft JhengHei UI" panose="020B060403050404020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51" y="3146681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IX.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Домашнее задание: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87" y="2265123"/>
            <a:ext cx="1826192" cy="167037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44237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2"/>
            <a:ext cx="12194436" cy="159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86" y="1770957"/>
            <a:ext cx="94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682" y="2266466"/>
            <a:ext cx="1069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30" y="4773477"/>
            <a:ext cx="1084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240" y="3869414"/>
            <a:ext cx="106783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IV. Вид и форма урока:</a:t>
            </a:r>
            <a:endParaRPr lang="ru-RU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1400" b="1" dirty="0" smtClean="0"/>
              <a:t>Открытый урок </a:t>
            </a:r>
            <a:r>
              <a:rPr lang="ru-RU" sz="1400" dirty="0" smtClean="0"/>
              <a:t>– изучение нового материала  на осно</a:t>
            </a:r>
            <a:r>
              <a:rPr lang="ru-RU" sz="1400" dirty="0" smtClean="0">
                <a:sym typeface="+mn-ea"/>
              </a:rPr>
              <a:t>в</a:t>
            </a:r>
            <a:r>
              <a:rPr lang="ru-RU" sz="1400" dirty="0" smtClean="0"/>
              <a:t>е аналитического мышления.</a:t>
            </a:r>
          </a:p>
          <a:p>
            <a:r>
              <a:rPr lang="ru-RU" sz="1400" b="1" dirty="0" smtClean="0"/>
              <a:t>Форма: </a:t>
            </a:r>
            <a:r>
              <a:rPr lang="ru-RU" sz="1400" dirty="0" err="1" smtClean="0"/>
              <a:t>п</a:t>
            </a:r>
            <a:r>
              <a:rPr lang="en-US" sz="1400" dirty="0" err="1" smtClean="0"/>
              <a:t>еревернутый</a:t>
            </a:r>
            <a:r>
              <a:rPr lang="ru-RU" sz="1400" dirty="0" smtClean="0"/>
              <a:t> урок</a:t>
            </a:r>
          </a:p>
          <a:p>
            <a:r>
              <a:rPr lang="ru-RU" sz="1400" b="1" dirty="0" smtClean="0"/>
              <a:t>Формы работы учащихся:  </a:t>
            </a:r>
            <a:r>
              <a:rPr lang="ru-RU" sz="1400" dirty="0" smtClean="0"/>
              <a:t>работа в группах на основе заранее заданного материала из пособия «Климатическая шкатулка», фронтальный опрос,  объяснение, обсуждения, решения задач.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026" y="5202850"/>
            <a:ext cx="106163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Оборудование:</a:t>
            </a:r>
          </a:p>
          <a:p>
            <a:pPr lvl="0"/>
            <a:r>
              <a:rPr lang="ru-RU" sz="1400" dirty="0" smtClean="0"/>
              <a:t>Компьютер, проектор, плакаты, доска, комплект учебно-игровых материалов «Климатическая шкатулка» (пособие и карта)</a:t>
            </a:r>
            <a:r>
              <a:rPr lang="en-US" sz="1400" dirty="0" smtClean="0"/>
              <a:t>, </a:t>
            </a:r>
            <a:r>
              <a:rPr lang="en-US" sz="1400" dirty="0" err="1" smtClean="0"/>
              <a:t>физическая</a:t>
            </a:r>
            <a:r>
              <a:rPr lang="en-US" sz="1400" dirty="0" smtClean="0"/>
              <a:t> </a:t>
            </a:r>
            <a:r>
              <a:rPr lang="en-US" sz="1400" dirty="0" err="1" smtClean="0"/>
              <a:t>карта</a:t>
            </a:r>
            <a:r>
              <a:rPr lang="en-US" sz="1400" dirty="0" smtClean="0"/>
              <a:t> </a:t>
            </a:r>
            <a:r>
              <a:rPr lang="en-US" sz="1400" dirty="0" err="1" smtClean="0"/>
              <a:t>мира</a:t>
            </a:r>
            <a:r>
              <a:rPr lang="en-US" sz="1400" dirty="0" smtClean="0"/>
              <a:t>, </a:t>
            </a:r>
            <a:r>
              <a:rPr lang="ru-RU" sz="1400" dirty="0" smtClean="0"/>
              <a:t>учебники, тетради, ручки, карандаши.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099" y="2811269"/>
            <a:ext cx="10755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Задачи урока.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ym typeface="+mn-ea"/>
              </a:rPr>
              <a:t>развивать навыки, пользуясь цветовой шкалой карты, различать горы по высоте; объяснять вертикальное зонирование; анализировать происходящие явления в горах, связанные с изменением климата.</a:t>
            </a:r>
            <a:endParaRPr lang="ru-RU" sz="1400" dirty="0" smtClean="0"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ru-RU" sz="1400" dirty="0" smtClean="0">
                <a:sym typeface="+mn-ea"/>
              </a:rPr>
              <a:t> формировать уважительное и внимательное отношение к природе.</a:t>
            </a:r>
            <a:endParaRPr lang="ru-RU" sz="1400" dirty="0" smtClean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26" y="1956495"/>
            <a:ext cx="8695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Цели урока:</a:t>
            </a:r>
          </a:p>
          <a:p>
            <a:r>
              <a:rPr lang="ru-RU" sz="1400" dirty="0" smtClean="0"/>
              <a:t>Изучить  влияние изменения климата на природу и процессы, происходящие в горах и живущих там людей. </a:t>
            </a:r>
          </a:p>
          <a:p>
            <a:endParaRPr lang="ru-RU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5574" y="1366402"/>
            <a:ext cx="1035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romanUcPeriod"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Тема урока: «Как изменение климата влияет на горы?»</a:t>
            </a:r>
          </a:p>
          <a:p>
            <a:pPr marL="400050" indent="-400050"/>
            <a:r>
              <a:rPr lang="ru-RU" sz="1400" i="1" dirty="0" smtClean="0"/>
              <a:t>Тема используется на уроке естествознание в младших классах и географии в средних классах </a:t>
            </a:r>
            <a:endParaRPr lang="ru-RU" sz="1400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07" y="1420598"/>
            <a:ext cx="1531620" cy="1603135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42" y="1176070"/>
            <a:ext cx="21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9398450"/>
              </p:ext>
            </p:extLst>
          </p:nvPr>
        </p:nvGraphicFramePr>
        <p:xfrm>
          <a:off x="545909" y="1898650"/>
          <a:ext cx="11095545" cy="3367819"/>
        </p:xfrm>
        <a:graphic>
          <a:graphicData uri="http://schemas.openxmlformats.org/drawingml/2006/table">
            <a:tbl>
              <a:tblPr/>
              <a:tblGrid>
                <a:gridCol w="5469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5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163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51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Проверка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готовности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класса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к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уроку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,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наличие учебников, тетрадей.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Готовят  рабочее место к уроку,  тетради, ручки, карандаши.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2. Проверка домашнего задания.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Учитель в роли координатора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Проверка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пройденного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материала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фронтальный опрос.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Обясняет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разницу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обсолюной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относительной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высотой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Задает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задачу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Найти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относительную высоту гор Арарат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Арагац по отношению к Араратской долине.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Учащиеся дают ответы на фронтальный опрос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темам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Естествознание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Горы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Классификация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гор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ворасту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происхождению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выс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те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География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Горные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хребты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вулканы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всех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материков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высокие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точки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Высокая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поясность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горах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Решение задачи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9" y="5047378"/>
            <a:ext cx="1799844" cy="144356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" y="6056909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9412340"/>
              </p:ext>
            </p:extLst>
          </p:nvPr>
        </p:nvGraphicFramePr>
        <p:xfrm>
          <a:off x="514350" y="1799232"/>
          <a:ext cx="11413793" cy="4712959"/>
        </p:xfrm>
        <a:graphic>
          <a:graphicData uri="http://schemas.openxmlformats.org/drawingml/2006/table">
            <a:tbl>
              <a:tblPr/>
              <a:tblGrid>
                <a:gridCol w="5081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2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594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3. Актуализация знаний. 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08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6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Учитель демонстрирует на слайде фото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бсолютная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Араратской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долины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около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-800м</a:t>
                      </a:r>
                      <a:endParaRPr kumimoji="0" lang="hy-AM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бсолютная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Большого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Арарата-5165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Относительная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Большого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Арарата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будет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5165-800 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4365м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Абсолютная высота  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Mалого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Арарата-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3925м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Относительная высота  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Малого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Арарата будет  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3925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-800 =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бсолютная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Арагаца-4090м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Относительная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Арагаца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будет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4090-800</a:t>
                      </a:r>
                      <a:r>
                        <a:rPr kumimoji="0" lang="hy-AM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3290м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Обратите внимание, как четко видна </a:t>
                      </a:r>
                      <a:r>
                        <a:rPr kumimoji="0" lang="ru-RU" sz="1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kumimoji="0" lang="hy-AM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еговая 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линия на горе Арарат</a:t>
                      </a:r>
                      <a:r>
                        <a:rPr kumimoji="0" lang="hy-AM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весной.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952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2439147"/>
            <a:ext cx="3452885" cy="230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Anahit\Desktop\Арагац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35" y="2425593"/>
            <a:ext cx="1888727" cy="2307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04800" y="4837422"/>
            <a:ext cx="201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Арарат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(5165м.)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74376" y="4844719"/>
            <a:ext cx="178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Арагац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(4090м.)</a:t>
            </a:r>
            <a:endParaRPr lang="ru-RU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2687" y="5472752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Ученики отвечают на вопросы, делают сравнение. </a:t>
            </a:r>
            <a:endParaRPr lang="ru-RU" sz="1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4842" y="1176070"/>
            <a:ext cx="21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53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5646911"/>
              </p:ext>
            </p:extLst>
          </p:nvPr>
        </p:nvGraphicFramePr>
        <p:xfrm>
          <a:off x="471531" y="1808497"/>
          <a:ext cx="5683610" cy="3105341"/>
        </p:xfrm>
        <a:graphic>
          <a:graphicData uri="http://schemas.openxmlformats.org/drawingml/2006/table">
            <a:tbl>
              <a:tblPr/>
              <a:tblGrid>
                <a:gridCol w="5683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23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4. План урока. Изучаемые вопросы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1. Высотная</a:t>
                      </a:r>
                      <a:r>
                        <a:rPr lang="ru-RU" alt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 поясность.</a:t>
                      </a:r>
                      <a:endParaRPr lang="en-US" alt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Как изменения климата влияют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горные регионы</a:t>
                      </a:r>
                      <a:endParaRPr lang="en-US" alt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05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Как изменение климата влияет на людей, живущих в горах?</a:t>
                      </a:r>
                      <a:r>
                        <a:rPr kumimoji="0" lang="en-US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3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Стихийные бедствия в горах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Сокращение пресноводных ресурсов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434" y="5104265"/>
            <a:ext cx="5827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Перевернутый урок: </a:t>
            </a:r>
            <a:r>
              <a:rPr lang="ru-RU" sz="1400" dirty="0" smtClean="0"/>
              <a:t>класс делится на 4 группы, и каждая из них получает одну из указанных тем и материалы из пособия  «Климатическая шкатулка».  На изучение материала дается 10 минут. После чего каждой группе дается 5 мин для представления заданной темы.</a:t>
            </a:r>
          </a:p>
          <a:p>
            <a:endParaRPr lang="ru-RU" dirty="0"/>
          </a:p>
        </p:txBody>
      </p:sp>
      <p:pic>
        <p:nvPicPr>
          <p:cNvPr id="1026" name="Picture 2" descr="D:\Users\user\Desktop\фото през. уроки\0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303" y="1201008"/>
            <a:ext cx="5180181" cy="384958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16" y="5213921"/>
            <a:ext cx="1531620" cy="16031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4842" y="1176070"/>
            <a:ext cx="21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4768424"/>
              </p:ext>
            </p:extLst>
          </p:nvPr>
        </p:nvGraphicFramePr>
        <p:xfrm>
          <a:off x="566312" y="1898708"/>
          <a:ext cx="10918061" cy="3940464"/>
        </p:xfrm>
        <a:graphic>
          <a:graphicData uri="http://schemas.openxmlformats.org/drawingml/2006/table">
            <a:tbl>
              <a:tblPr/>
              <a:tblGrid>
                <a:gridCol w="5439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227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50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hy-AM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(Представляют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ученики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hy-A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группы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latin typeface="+mn-lt"/>
                          <a:ea typeface="Microsoft JhengHei" panose="020B0604030504040204" charset="-120"/>
                          <a:cs typeface="Times New Roman" panose="02020603050405020304" pitchFamily="18" charset="0"/>
                          <a:sym typeface="+mn-ea"/>
                        </a:rPr>
                        <a:t>Как изменения климата влияют на горные регионы: </a:t>
                      </a:r>
                      <a:r>
                        <a:rPr lang="ru-RU" sz="1400" b="0" dirty="0" smtClean="0">
                          <a:latin typeface="+mn-lt"/>
                          <a:ea typeface="Microsoft JhengHei" panose="020B0604030504040204" charset="-120"/>
                          <a:cs typeface="Times New Roman" panose="02020603050405020304" pitchFamily="18" charset="0"/>
                          <a:sym typeface="+mn-ea"/>
                        </a:rPr>
                        <a:t>Линия вечной мерзлоты и как она изменилась за последние 50 лет. Почему тают ледники?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8941E"/>
                          </a:solidFill>
                          <a:latin typeface="+mn-lt"/>
                        </a:rPr>
                        <a:t>2.7. | Как изменения климата влияют на… </a:t>
                      </a:r>
                      <a:r>
                        <a:rPr lang="ru-RU" sz="1400" b="1" i="0" u="none" strike="noStrike" baseline="0" dirty="0" smtClean="0">
                          <a:solidFill>
                            <a:srgbClr val="D03834"/>
                          </a:solidFill>
                          <a:latin typeface="+mn-lt"/>
                        </a:rPr>
                        <a:t>горные регионы</a:t>
                      </a: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hy-AM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Представляют</a:t>
                      </a:r>
                      <a:r>
                        <a:rPr lang="ru-RU" sz="16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ученики </a:t>
                      </a:r>
                      <a:r>
                        <a:rPr lang="hy-AM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группы)</a:t>
                      </a:r>
                      <a:endParaRPr lang="ru-RU" sz="1600" b="0" i="0" baseline="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JhengHei" panose="020B0604030504040204" charset="-120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8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" panose="020B0604030504040204" pitchFamily="34" charset="-128"/>
                          <a:cs typeface="Times New Roman" panose="02020603050405020304" pitchFamily="18" charset="0"/>
                          <a:sym typeface="+mn-ea"/>
                        </a:rPr>
                        <a:t>Как изменение климата влияет на людей, живущих в горах?  </a:t>
                      </a:r>
                      <a:r>
                        <a:rPr lang="ru-RU" sz="1400" b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" panose="020B0604030504040204" pitchFamily="34" charset="-128"/>
                          <a:cs typeface="Times New Roman" panose="02020603050405020304" pitchFamily="18" charset="0"/>
                          <a:sym typeface="+mn-ea"/>
                        </a:rPr>
                        <a:t>Жизнь человека в горах,</a:t>
                      </a:r>
                      <a:r>
                        <a:rPr lang="ru-RU" sz="1400" b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" panose="020B0604030504040204" pitchFamily="34" charset="-128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ru-RU" sz="1400" b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" panose="020B0604030504040204" pitchFamily="34" charset="-128"/>
                          <a:cs typeface="Times New Roman" panose="02020603050405020304" pitchFamily="18" charset="0"/>
                          <a:sym typeface="+mn-ea"/>
                        </a:rPr>
                        <a:t>разрушения</a:t>
                      </a:r>
                      <a:r>
                        <a:rPr lang="ru-RU" sz="1400" b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" panose="020B0604030504040204" pitchFamily="34" charset="-128"/>
                          <a:cs typeface="Times New Roman" panose="02020603050405020304" pitchFamily="18" charset="0"/>
                          <a:sym typeface="+mn-ea"/>
                        </a:rPr>
                        <a:t> транспортных путей и населенных пунктов,  проблемы горнолыжного туризма, вызванные изменением климата и т. д.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" panose="020B0604030504040204" pitchFamily="34" charset="-128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JhengHei" panose="020B0604030504040204" charset="-120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Users\user\Desktop\фото през. уроки\0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867" y="3268805"/>
            <a:ext cx="4434836" cy="2416681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4842" y="1176070"/>
            <a:ext cx="21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6703461"/>
              </p:ext>
            </p:extLst>
          </p:nvPr>
        </p:nvGraphicFramePr>
        <p:xfrm>
          <a:off x="636124" y="1873851"/>
          <a:ext cx="10957302" cy="4197644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677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hy-AM" sz="16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Представляют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ученики </a:t>
                      </a:r>
                      <a:r>
                        <a:rPr lang="en-US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III-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группы)</a:t>
                      </a:r>
                      <a:endParaRPr lang="ru-RU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1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Стихийные бедствия в горах: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Снежные лавины, сели, увеличение числа ливневых осадков, прорывы ледниковых озер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и т. д.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8941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2.7. | Как изменения климата влияют на…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0383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горные регионы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0383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 </a:t>
                      </a:r>
                      <a:r>
                        <a:rPr lang="en-US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4.</a:t>
                      </a:r>
                      <a:endParaRPr lang="hy-AM" altLang="ru-RU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Представляют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ученики </a:t>
                      </a:r>
                      <a:r>
                        <a:rPr lang="en-US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hy-AM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alt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группы)</a:t>
                      </a:r>
                      <a:endParaRPr lang="hy-AM" altLang="ru-RU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74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Сокращение пресноводных ресурсов: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Горные ледники отступают; ледники – один из главных источников пресной воды; грядущий недостаток пресной воды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и т. д.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5210762"/>
            <a:ext cx="1889457" cy="163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Users\user\Desktop\фото през. уроки\0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765" y="3162987"/>
            <a:ext cx="3930557" cy="263039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4842" y="1176070"/>
            <a:ext cx="214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21" y="736747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973" y="2169569"/>
            <a:ext cx="1085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070C0"/>
                </a:solidFill>
              </a:rPr>
              <a:t>Расчет изменения температуры воздуха</a:t>
            </a:r>
            <a:endParaRPr lang="en-US" sz="15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1500" dirty="0" err="1" smtClean="0"/>
              <a:t>Озеро</a:t>
            </a:r>
            <a:r>
              <a:rPr lang="en-US" sz="1500" dirty="0" smtClean="0"/>
              <a:t> </a:t>
            </a:r>
            <a:r>
              <a:rPr lang="en-US" sz="1500" dirty="0" err="1" smtClean="0"/>
              <a:t>Севан</a:t>
            </a:r>
            <a:r>
              <a:rPr lang="en-US" sz="1500" dirty="0" smtClean="0"/>
              <a:t> </a:t>
            </a:r>
            <a:r>
              <a:rPr lang="en-US" sz="1500" dirty="0" err="1" smtClean="0"/>
              <a:t>находится</a:t>
            </a:r>
            <a:r>
              <a:rPr lang="en-US" sz="1500" dirty="0" smtClean="0"/>
              <a:t> </a:t>
            </a:r>
            <a:r>
              <a:rPr lang="ru-RU" sz="1500" dirty="0" smtClean="0"/>
              <a:t>на высоте</a:t>
            </a:r>
            <a:r>
              <a:rPr lang="en-US" sz="1500" dirty="0" smtClean="0"/>
              <a:t>1897м</a:t>
            </a:r>
            <a:r>
              <a:rPr lang="en-US" sz="1500" dirty="0"/>
              <a:t>. </a:t>
            </a:r>
            <a:r>
              <a:rPr lang="en-US" sz="1500" dirty="0" err="1"/>
              <a:t>над</a:t>
            </a:r>
            <a:r>
              <a:rPr lang="en-US" sz="1500" dirty="0"/>
              <a:t> </a:t>
            </a:r>
            <a:r>
              <a:rPr lang="en-US" sz="1500" dirty="0" err="1"/>
              <a:t>уровнем</a:t>
            </a:r>
            <a:r>
              <a:rPr lang="en-US" sz="1500" dirty="0"/>
              <a:t> </a:t>
            </a:r>
            <a:r>
              <a:rPr lang="en-US" sz="1500" dirty="0" err="1"/>
              <a:t>моря</a:t>
            </a:r>
            <a:r>
              <a:rPr lang="en-US" sz="1500" dirty="0" smtClean="0"/>
              <a:t>.</a:t>
            </a:r>
            <a:endParaRPr lang="ru-RU" sz="1500" dirty="0" smtClean="0"/>
          </a:p>
          <a:p>
            <a:pPr algn="just"/>
            <a:r>
              <a:rPr lang="ru-RU" sz="1500" dirty="0" smtClean="0"/>
              <a:t>Какая </a:t>
            </a:r>
            <a:r>
              <a:rPr lang="en-US" sz="1500" dirty="0" err="1" smtClean="0"/>
              <a:t>температура</a:t>
            </a:r>
            <a:r>
              <a:rPr lang="en-US" sz="1500" dirty="0" smtClean="0"/>
              <a:t> </a:t>
            </a:r>
            <a:r>
              <a:rPr lang="en-US" sz="1500" dirty="0" err="1" smtClean="0"/>
              <a:t>воздуха</a:t>
            </a:r>
            <a:r>
              <a:rPr lang="ru-RU" sz="1500" dirty="0" smtClean="0"/>
              <a:t> будет</a:t>
            </a:r>
            <a:r>
              <a:rPr lang="en-US" sz="1500" dirty="0" smtClean="0"/>
              <a:t> </a:t>
            </a:r>
            <a:r>
              <a:rPr lang="en-US" sz="1500" dirty="0" err="1" smtClean="0"/>
              <a:t>рядом</a:t>
            </a:r>
            <a:r>
              <a:rPr lang="ru-RU" sz="1500" dirty="0" smtClean="0"/>
              <a:t> и </a:t>
            </a:r>
            <a:r>
              <a:rPr lang="ru-RU" sz="1500" dirty="0" err="1" smtClean="0"/>
              <a:t>н</a:t>
            </a:r>
            <a:r>
              <a:rPr lang="en-US" sz="1500" dirty="0" smtClean="0"/>
              <a:t>а </a:t>
            </a:r>
            <a:r>
              <a:rPr lang="en-US" sz="1500" dirty="0" err="1" smtClean="0"/>
              <a:t>вершине</a:t>
            </a:r>
            <a:r>
              <a:rPr lang="en-US" sz="1500" dirty="0" smtClean="0"/>
              <a:t> </a:t>
            </a:r>
            <a:r>
              <a:rPr lang="en-US" sz="1500" dirty="0" err="1" smtClean="0"/>
              <a:t>горы</a:t>
            </a:r>
            <a:r>
              <a:rPr lang="en-US" sz="1500" dirty="0" smtClean="0"/>
              <a:t> </a:t>
            </a:r>
            <a:r>
              <a:rPr lang="en-US" sz="1500" dirty="0" err="1" smtClean="0"/>
              <a:t>Аждаак</a:t>
            </a:r>
            <a:r>
              <a:rPr lang="en-US" sz="1500" dirty="0" smtClean="0"/>
              <a:t> (3597м), </a:t>
            </a:r>
            <a:r>
              <a:rPr lang="en-US" sz="1500" dirty="0" err="1" smtClean="0"/>
              <a:t>если</a:t>
            </a:r>
            <a:r>
              <a:rPr lang="en-US" sz="1500" dirty="0" smtClean="0"/>
              <a:t> </a:t>
            </a:r>
            <a:r>
              <a:rPr lang="en-US" sz="1500" dirty="0" err="1" smtClean="0"/>
              <a:t>на</a:t>
            </a:r>
            <a:r>
              <a:rPr lang="en-US" sz="1500" dirty="0" smtClean="0"/>
              <a:t> </a:t>
            </a:r>
            <a:r>
              <a:rPr lang="en-US" sz="1500" dirty="0" err="1" smtClean="0"/>
              <a:t>берегу</a:t>
            </a:r>
            <a:r>
              <a:rPr lang="en-US" sz="1500" dirty="0" smtClean="0"/>
              <a:t> </a:t>
            </a:r>
            <a:r>
              <a:rPr lang="en-US" sz="1500" dirty="0" err="1" smtClean="0"/>
              <a:t>Севана</a:t>
            </a:r>
            <a:r>
              <a:rPr lang="en-US" sz="1500" dirty="0" smtClean="0"/>
              <a:t> </a:t>
            </a:r>
            <a:r>
              <a:rPr lang="en-US" sz="1500" dirty="0" err="1" smtClean="0"/>
              <a:t>она</a:t>
            </a:r>
            <a:r>
              <a:rPr lang="en-US" sz="1500" dirty="0" smtClean="0"/>
              <a:t> </a:t>
            </a:r>
            <a:r>
              <a:rPr lang="en-US" sz="1500" dirty="0" err="1" smtClean="0"/>
              <a:t>составляет</a:t>
            </a:r>
            <a:r>
              <a:rPr lang="en-US" sz="1500" dirty="0" smtClean="0"/>
              <a:t> +24</a:t>
            </a:r>
            <a:r>
              <a:rPr lang="ru-RU" sz="1500" dirty="0" smtClean="0"/>
              <a:t>°С</a:t>
            </a:r>
            <a:r>
              <a:rPr lang="en-US" sz="1500" dirty="0" smtClean="0"/>
              <a:t> </a:t>
            </a:r>
            <a:r>
              <a:rPr lang="ru-RU" sz="1500" dirty="0" smtClean="0"/>
              <a:t> </a:t>
            </a:r>
            <a:r>
              <a:rPr lang="en-US" sz="1500" dirty="0" smtClean="0"/>
              <a:t>(</a:t>
            </a:r>
            <a:r>
              <a:rPr lang="ru-RU" sz="1500" dirty="0" smtClean="0"/>
              <a:t>считать изменение температуры при подъеме на 1000 м </a:t>
            </a:r>
            <a:r>
              <a:rPr lang="en-US" sz="1500" dirty="0" err="1" smtClean="0"/>
              <a:t>по</a:t>
            </a:r>
            <a:r>
              <a:rPr lang="en-US" sz="1500" dirty="0" smtClean="0"/>
              <a:t> 6</a:t>
            </a:r>
            <a:r>
              <a:rPr lang="ru-RU" sz="1500" dirty="0"/>
              <a:t> °</a:t>
            </a:r>
            <a:r>
              <a:rPr lang="ru-RU" sz="1500" dirty="0" smtClean="0"/>
              <a:t>С</a:t>
            </a:r>
            <a:r>
              <a:rPr lang="en-US" sz="1500" dirty="0" smtClean="0"/>
              <a:t>).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96035" y="3302778"/>
            <a:ext cx="728790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</a:rPr>
              <a:t>Решение ситуационной задачи </a:t>
            </a:r>
          </a:p>
          <a:p>
            <a:r>
              <a:rPr lang="ru-RU" sz="1500" dirty="0" smtClean="0"/>
              <a:t>Ученые установили такую закономерность: при поднятии на 1000 м температура воздуха понижается на 5 - 6' С</a:t>
            </a:r>
            <a:r>
              <a:rPr lang="hy-AM" sz="1500" dirty="0" smtClean="0"/>
              <a:t>.</a:t>
            </a:r>
          </a:p>
          <a:p>
            <a:r>
              <a:rPr lang="hy-AM" sz="1500" dirty="0" smtClean="0"/>
              <a:t>Сначало  нужно </a:t>
            </a:r>
            <a:r>
              <a:rPr lang="ru-RU" sz="1500" dirty="0" err="1" smtClean="0"/>
              <a:t>выч</a:t>
            </a:r>
            <a:r>
              <a:rPr lang="hy-AM" sz="1500" dirty="0" smtClean="0"/>
              <a:t>и</a:t>
            </a:r>
            <a:r>
              <a:rPr lang="ru-RU" sz="1500" dirty="0" smtClean="0"/>
              <a:t>слить</a:t>
            </a:r>
            <a:r>
              <a:rPr lang="hy-AM" sz="1500" dirty="0" smtClean="0"/>
              <a:t> относительную высоту  горы Аждаак по сравнению с </a:t>
            </a:r>
            <a:r>
              <a:rPr lang="ru-RU" sz="1500" dirty="0" smtClean="0"/>
              <a:t> уровнем  озера </a:t>
            </a:r>
            <a:r>
              <a:rPr lang="hy-AM" sz="1500" dirty="0" smtClean="0"/>
              <a:t>Севан</a:t>
            </a:r>
            <a:r>
              <a:rPr lang="ru-RU" sz="1500" dirty="0" smtClean="0"/>
              <a:t>.</a:t>
            </a:r>
            <a:endParaRPr lang="hy-AM" sz="1500" dirty="0" smtClean="0"/>
          </a:p>
          <a:p>
            <a:r>
              <a:rPr lang="en-US" sz="1500" dirty="0" smtClean="0"/>
              <a:t>3597-1897</a:t>
            </a:r>
            <a:r>
              <a:rPr lang="hy-AM" sz="1500" dirty="0" smtClean="0"/>
              <a:t>= 1700м</a:t>
            </a:r>
          </a:p>
          <a:p>
            <a:r>
              <a:rPr lang="hy-AM" sz="1500" dirty="0" smtClean="0"/>
              <a:t>Составим </a:t>
            </a:r>
            <a:r>
              <a:rPr lang="ru-RU" sz="1500" dirty="0" smtClean="0"/>
              <a:t> со</a:t>
            </a:r>
            <a:r>
              <a:rPr lang="hy-AM" sz="1500" dirty="0" smtClean="0"/>
              <a:t>отношение</a:t>
            </a:r>
          </a:p>
          <a:p>
            <a:r>
              <a:rPr lang="hy-AM" sz="1500" dirty="0" smtClean="0"/>
              <a:t>1000м - 6</a:t>
            </a:r>
            <a:r>
              <a:rPr lang="ru-RU" sz="1500" dirty="0" smtClean="0"/>
              <a:t>°С</a:t>
            </a:r>
            <a:endParaRPr lang="hy-AM" sz="1500" dirty="0" smtClean="0"/>
          </a:p>
          <a:p>
            <a:r>
              <a:rPr lang="hy-AM" sz="1500" dirty="0" smtClean="0"/>
              <a:t>1700м - x</a:t>
            </a:r>
            <a:r>
              <a:rPr lang="ru-RU" sz="1500" dirty="0" smtClean="0"/>
              <a:t>°С</a:t>
            </a:r>
          </a:p>
          <a:p>
            <a:r>
              <a:rPr lang="en-US" sz="1500" dirty="0" smtClean="0"/>
              <a:t>X</a:t>
            </a:r>
            <a:r>
              <a:rPr lang="hy-AM" sz="1500" dirty="0" smtClean="0"/>
              <a:t>=6 * 1700/1000 = 10,2</a:t>
            </a:r>
            <a:r>
              <a:rPr lang="ru-RU" sz="1500" dirty="0" smtClean="0"/>
              <a:t>°С</a:t>
            </a:r>
            <a:r>
              <a:rPr lang="hy-AM" sz="1500" dirty="0" smtClean="0"/>
              <a:t> будет на вершине горы Аждаак</a:t>
            </a:r>
          </a:p>
          <a:p>
            <a:endParaRPr lang="hy-AM" sz="1500" dirty="0" smtClean="0"/>
          </a:p>
          <a:p>
            <a:r>
              <a:rPr lang="hy-AM" sz="1500" b="1" dirty="0" smtClean="0">
                <a:solidFill>
                  <a:srgbClr val="0070C0"/>
                </a:solidFill>
              </a:rPr>
              <a:t>Ответ: </a:t>
            </a:r>
            <a:r>
              <a:rPr lang="ru-RU" sz="1500" b="1" dirty="0" smtClean="0">
                <a:solidFill>
                  <a:srgbClr val="0070C0"/>
                </a:solidFill>
              </a:rPr>
              <a:t>10,2°С</a:t>
            </a:r>
          </a:p>
          <a:p>
            <a:endParaRPr lang="hy-AM" sz="15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21" y="3826722"/>
            <a:ext cx="1488026" cy="222909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38"/>
            <a:ext cx="12184618" cy="1794437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10223" y="1604908"/>
            <a:ext cx="10496280" cy="475416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Заполните </a:t>
            </a:r>
            <a:r>
              <a:rPr lang="ru-RU" sz="1400" b="1" dirty="0">
                <a:solidFill>
                  <a:srgbClr val="0070C0"/>
                </a:solidFill>
              </a:rPr>
              <a:t>«Колесо будущего»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ru-RU" sz="1400" dirty="0" smtClean="0"/>
              <a:t>Причины:</a:t>
            </a:r>
            <a:endParaRPr lang="en-US" sz="14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1400" dirty="0" smtClean="0"/>
              <a:t>Последствия</a:t>
            </a:r>
            <a:r>
              <a:rPr lang="en-US" sz="1400" dirty="0" smtClean="0"/>
              <a:t>:           </a:t>
            </a:r>
            <a:endParaRPr lang="en-US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086204" y="3690418"/>
            <a:ext cx="3994611" cy="6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6734789" y="1458823"/>
            <a:ext cx="4488816" cy="4460530"/>
            <a:chOff x="6693846" y="1881904"/>
            <a:chExt cx="4488816" cy="4460530"/>
          </a:xfrm>
        </p:grpSpPr>
        <p:sp>
          <p:nvSpPr>
            <p:cNvPr id="18" name="Овал 17"/>
            <p:cNvSpPr/>
            <p:nvPr/>
          </p:nvSpPr>
          <p:spPr>
            <a:xfrm>
              <a:off x="6693846" y="3307402"/>
              <a:ext cx="3919798" cy="17872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Задача</a:t>
              </a:r>
              <a:endParaRPr lang="en-US" sz="1400" b="1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61841" y="2533162"/>
              <a:ext cx="1082959" cy="5984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844800" y="1881904"/>
              <a:ext cx="1389141" cy="7588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682579" y="2286398"/>
              <a:ext cx="1500083" cy="7086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819254" y="5603132"/>
              <a:ext cx="1322798" cy="5738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278238" y="5603132"/>
              <a:ext cx="1130392" cy="739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581615" y="5271663"/>
              <a:ext cx="1316234" cy="7927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Прямая соединительная линия 25"/>
            <p:cNvCxnSpPr>
              <a:endCxn id="19" idx="4"/>
            </p:cNvCxnSpPr>
            <p:nvPr/>
          </p:nvCxnSpPr>
          <p:spPr>
            <a:xfrm flipH="1" flipV="1">
              <a:off x="7303321" y="3131590"/>
              <a:ext cx="196148" cy="351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20" idx="4"/>
            </p:cNvCxnSpPr>
            <p:nvPr/>
          </p:nvCxnSpPr>
          <p:spPr>
            <a:xfrm rot="16200000" flipH="1">
              <a:off x="8226253" y="2953859"/>
              <a:ext cx="666661" cy="40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9109056" y="2729553"/>
              <a:ext cx="990288" cy="723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 flipH="1">
              <a:off x="7149964" y="5296794"/>
              <a:ext cx="807563" cy="67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00000" flipH="1">
              <a:off x="8113593" y="5220270"/>
              <a:ext cx="791574" cy="313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24" idx="0"/>
            </p:cNvCxnSpPr>
            <p:nvPr/>
          </p:nvCxnSpPr>
          <p:spPr>
            <a:xfrm>
              <a:off x="9509556" y="4848510"/>
              <a:ext cx="730176" cy="423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 flipH="1">
            <a:off x="5058383" y="3814105"/>
            <a:ext cx="10315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1070" y="5688449"/>
            <a:ext cx="12000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Примечание для учителя:</a:t>
            </a:r>
          </a:p>
          <a:p>
            <a:r>
              <a:rPr lang="ru-RU" sz="1400" dirty="0" smtClean="0"/>
              <a:t>Задачи могут быть разноплановые и затрагивать различные ситуации:  таяние ледников, разрушение горных дорог, сокращение водных ресурсов и т. д.</a:t>
            </a:r>
          </a:p>
          <a:p>
            <a:r>
              <a:rPr lang="ru-RU" sz="1400" dirty="0" smtClean="0"/>
              <a:t>Покажите причинно- следственную связь.</a:t>
            </a:r>
            <a:endParaRPr lang="en-US" sz="1400" dirty="0" smtClean="0"/>
          </a:p>
          <a:p>
            <a:endParaRPr lang="ru-RU" sz="1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43621" y="736747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1251</Words>
  <Application>Microsoft Office PowerPoint</Application>
  <PresentationFormat>Произвольный</PresentationFormat>
  <Paragraphs>154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253</cp:revision>
  <cp:lastPrinted>2019-06-12T03:23:00Z</cp:lastPrinted>
  <dcterms:created xsi:type="dcterms:W3CDTF">2019-06-11T05:06:00Z</dcterms:created>
  <dcterms:modified xsi:type="dcterms:W3CDTF">2020-09-28T17:17:18Z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1033-11.2.0.9260</vt:lpwstr>
  </property>
</Properties>
</file>